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6.xml" ContentType="application/vnd.openxmlformats-officedocument.presentationml.tags+xml"/>
  <Override PartName="/ppt/tags/tag157.xml" ContentType="application/vnd.openxmlformats-officedocument.presentationml.tags+xml"/>
  <Override PartName="/ppt/notesSlides/notesSlide1.xml" ContentType="application/vnd.openxmlformats-officedocument.presentationml.notesSlide+xml"/>
  <Override PartName="/ppt/tags/tag158.xml" ContentType="application/vnd.openxmlformats-officedocument.presentationml.tags+xml"/>
  <Override PartName="/ppt/notesSlides/notesSlide2.xml" ContentType="application/vnd.openxmlformats-officedocument.presentationml.notesSlide+xml"/>
  <Override PartName="/ppt/tags/tag159.xml" ContentType="application/vnd.openxmlformats-officedocument.presentationml.tags+xml"/>
  <Override PartName="/ppt/notesSlides/notesSlide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6.xml" ContentType="application/vnd.openxmlformats-officedocument.presentationml.notesSlide+xml"/>
  <Override PartName="/ppt/tags/tag19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9.xml" ContentType="application/vnd.openxmlformats-officedocument.presentationml.notesSlide+xml"/>
  <Override PartName="/ppt/tags/tag201.xml" ContentType="application/vnd.openxmlformats-officedocument.presentationml.tags+xml"/>
  <Override PartName="/ppt/notesSlides/notesSlide10.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7.xml" ContentType="application/vnd.openxmlformats-officedocument.presentationml.tags+xml"/>
  <Override PartName="/ppt/notesSlides/notesSlide12.xml" ContentType="application/vnd.openxmlformats-officedocument.presentationml.notesSlide+xml"/>
  <Override PartName="/ppt/tags/tag208.xml" ContentType="application/vnd.openxmlformats-officedocument.presentationml.tags+xml"/>
  <Override PartName="/ppt/notesSlides/notesSlide13.xml" ContentType="application/vnd.openxmlformats-officedocument.presentationml.notesSlide+xml"/>
  <Override PartName="/ppt/tags/tag20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 id="2147483670" r:id="rId3"/>
  </p:sldMasterIdLst>
  <p:notesMasterIdLst>
    <p:notesMasterId r:id="rId26"/>
  </p:notesMasterIdLst>
  <p:handoutMasterIdLst>
    <p:handoutMasterId r:id="rId27"/>
  </p:handoutMasterIdLst>
  <p:sldIdLst>
    <p:sldId id="682" r:id="rId4"/>
    <p:sldId id="418" r:id="rId5"/>
    <p:sldId id="410" r:id="rId6"/>
    <p:sldId id="715" r:id="rId7"/>
    <p:sldId id="746" r:id="rId8"/>
    <p:sldId id="803" r:id="rId9"/>
    <p:sldId id="804" r:id="rId10"/>
    <p:sldId id="778" r:id="rId11"/>
    <p:sldId id="780" r:id="rId12"/>
    <p:sldId id="775" r:id="rId13"/>
    <p:sldId id="809" r:id="rId14"/>
    <p:sldId id="618" r:id="rId15"/>
    <p:sldId id="644" r:id="rId16"/>
    <p:sldId id="619" r:id="rId17"/>
    <p:sldId id="806" r:id="rId18"/>
    <p:sldId id="807" r:id="rId19"/>
    <p:sldId id="810" r:id="rId20"/>
    <p:sldId id="617" r:id="rId21"/>
    <p:sldId id="719" r:id="rId22"/>
    <p:sldId id="494" r:id="rId23"/>
    <p:sldId id="811" r:id="rId24"/>
    <p:sldId id="513" r:id="rId25"/>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Broadway" panose="04040905080B02020502" pitchFamily="82" charset="0"/>
      <p:regular r:id="rId32"/>
    </p:embeddedFont>
    <p:embeddedFont>
      <p:font typeface="方正仿宋_GB2312" panose="02010600030101010101" charset="-122"/>
      <p:regular r:id="rId33"/>
    </p:embeddedFont>
    <p:embeddedFont>
      <p:font typeface="微软雅黑" panose="020B0503020204020204" pitchFamily="34" charset="-122"/>
      <p:regular r:id="rId34"/>
      <p:bold r:id="rId35"/>
    </p:embeddedFont>
    <p:embeddedFont>
      <p:font typeface="楷体" panose="02010609060101010101" pitchFamily="49" charset="-122"/>
      <p:regular r:id="rId36"/>
    </p:embeddedFont>
    <p:embeddedFont>
      <p:font typeface="方正兰亭纤黑_GBK" panose="02000000000000000000" pitchFamily="2" charset="-122"/>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6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29"/>
    <a:srgbClr val="001E36"/>
    <a:srgbClr val="001E37"/>
    <a:srgbClr val="001F38"/>
    <a:srgbClr val="001F37"/>
    <a:srgbClr val="C00000"/>
    <a:srgbClr val="0F497F"/>
    <a:srgbClr val="F9723A"/>
    <a:srgbClr val="1DA6B9"/>
    <a:srgbClr val="7742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88" autoAdjust="0"/>
    <p:restoredTop sz="81785" autoAdjust="0"/>
  </p:normalViewPr>
  <p:slideViewPr>
    <p:cSldViewPr snapToGrid="0" showGuides="1">
      <p:cViewPr>
        <p:scale>
          <a:sx n="66" d="100"/>
          <a:sy n="66" d="100"/>
        </p:scale>
        <p:origin x="341" y="154"/>
      </p:cViewPr>
      <p:guideLst>
        <p:guide orient="horz" pos="2160"/>
        <p:guide pos="3840"/>
        <p:guide orient="horz" pos="116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39.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664"/>
          <c:y val="4.7723195177255977E-2"/>
          <c:w val="0.84286839682852821"/>
          <c:h val="0.84162395215588892"/>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2793-46B2-BDCE-51A897CD8B82}"/>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2793-46B2-BDCE-51A897CD8B82}"/>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r>
              <a:rPr lang="zh-CN" altLang="en-US" dirty="0" smtClean="0"/>
              <a:t>股权比例</a:t>
            </a:r>
            <a:endParaRPr lang="zh-CN" altLang="en-US" dirty="0"/>
          </a:p>
        </c:rich>
      </c:tx>
      <c:layout/>
      <c:overlay val="0"/>
      <c:spPr>
        <a:noFill/>
        <a:ln>
          <a:noFill/>
        </a:ln>
        <a:effectLst/>
      </c:spPr>
      <c:txPr>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endParaRPr lang="zh-CN"/>
        </a:p>
      </c:txPr>
    </c:title>
    <c:autoTitleDeleted val="0"/>
    <c:plotArea>
      <c:layout/>
      <c:ofPieChart>
        <c:ofPieType val="pie"/>
        <c:varyColors val="1"/>
        <c:ser>
          <c:idx val="0"/>
          <c:order val="0"/>
          <c:tx>
            <c:strRef>
              <c:f>Sheet1!$B$1</c:f>
              <c:strCache>
                <c:ptCount val="1"/>
                <c:pt idx="0">
                  <c:v>占比</c:v>
                </c:pt>
              </c:strCache>
            </c:strRef>
          </c:tx>
          <c:explosion val="4"/>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1-07D2-4EA3-ACB0-D87B6AA7DBA0}"/>
              </c:ext>
            </c:extLst>
          </c:dPt>
          <c:dLbls>
            <c:dLbl>
              <c:idx val="3"/>
              <c:delete val="1"/>
              <c:extLst>
                <c:ext xmlns:c15="http://schemas.microsoft.com/office/drawing/2012/chart" uri="{CE6537A1-D6FC-4f65-9D91-7224C49458BB}">
                  <c15:layout/>
                </c:ext>
                <c:ext xmlns:c16="http://schemas.microsoft.com/office/drawing/2014/chart" uri="{C3380CC4-5D6E-409C-BE32-E72D297353CC}">
                  <c16:uniqueId val="{00000001-07D2-4EA3-ACB0-D87B6AA7DBA0}"/>
                </c:ext>
              </c:extLst>
            </c:dLbl>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资方占股</c:v>
                </c:pt>
                <c:pt idx="1">
                  <c:v>教师占股</c:v>
                </c:pt>
                <c:pt idx="2">
                  <c:v>学生团队</c:v>
                </c:pt>
              </c:strCache>
            </c:strRef>
          </c:cat>
          <c:val>
            <c:numRef>
              <c:f>Sheet1!$B$2:$B$4</c:f>
              <c:numCache>
                <c:formatCode>General</c:formatCode>
                <c:ptCount val="3"/>
                <c:pt idx="0">
                  <c:v>12</c:v>
                </c:pt>
                <c:pt idx="1">
                  <c:v>56</c:v>
                </c:pt>
                <c:pt idx="2">
                  <c:v>32</c:v>
                </c:pt>
              </c:numCache>
            </c:numRef>
          </c:val>
          <c:extLst>
            <c:ext xmlns:c16="http://schemas.microsoft.com/office/drawing/2014/chart" uri="{C3380CC4-5D6E-409C-BE32-E72D297353CC}">
              <c16:uniqueId val="{00000000-07D2-4EA3-ACB0-D87B6AA7DBA0}"/>
            </c:ext>
          </c:extLst>
        </c:ser>
        <c:dLbls>
          <c:dLblPos val="bestFit"/>
          <c:showLegendKey val="0"/>
          <c:showVal val="0"/>
          <c:showCatName val="1"/>
          <c:showSerName val="0"/>
          <c:showPercent val="1"/>
          <c:showBubbleSize val="0"/>
          <c:showLeaderLines val="1"/>
        </c:dLbls>
        <c:gapWidth val="100"/>
        <c:splitType val="pos"/>
        <c:splitPos val="2"/>
        <c:secondPieSize val="12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尊敬的评委老师大家好，我是“塔线巡警”项目团队的张行远。</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在运营</a:t>
            </a:r>
            <a:r>
              <a:rPr lang="zh-CN" altLang="zh-CN" sz="1200" kern="1200" dirty="0" smtClean="0">
                <a:solidFill>
                  <a:schemeClr val="tx1"/>
                </a:solidFill>
                <a:effectLst/>
                <a:latin typeface="+mn-lt"/>
                <a:ea typeface="+mn-ea"/>
                <a:cs typeface="+mn-cs"/>
              </a:rPr>
              <a:t>中</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鉴于软件自主研发与硬件采购代工的实际情况，预计每公里每年可我们可以实现利润</a:t>
            </a:r>
            <a:r>
              <a:rPr lang="en-US" altLang="zh-CN" sz="1200" kern="1200" dirty="0" smtClean="0">
                <a:solidFill>
                  <a:schemeClr val="tx1"/>
                </a:solidFill>
                <a:effectLst/>
                <a:latin typeface="+mn-lt"/>
                <a:ea typeface="+mn-ea"/>
                <a:cs typeface="+mn-cs"/>
              </a:rPr>
              <a:t>200</a:t>
            </a:r>
            <a:r>
              <a:rPr lang="zh-CN" altLang="zh-CN" sz="1200" kern="1200" dirty="0" smtClean="0">
                <a:solidFill>
                  <a:schemeClr val="tx1"/>
                </a:solidFill>
                <a:effectLst/>
                <a:latin typeface="+mn-lt"/>
                <a:ea typeface="+mn-ea"/>
                <a:cs typeface="+mn-cs"/>
              </a:rPr>
              <a:t>元，目前整个人工智能在巡检行业的应用还处于初期阶段。如果占据河北省内</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市场我们将每年获利</a:t>
            </a:r>
            <a:r>
              <a:rPr lang="en-US" altLang="zh-CN" sz="1200" kern="1200" dirty="0" smtClean="0">
                <a:solidFill>
                  <a:schemeClr val="tx1"/>
                </a:solidFill>
                <a:effectLst/>
                <a:latin typeface="+mn-lt"/>
                <a:ea typeface="+mn-ea"/>
                <a:cs typeface="+mn-cs"/>
              </a:rPr>
              <a:t>201</a:t>
            </a:r>
            <a:r>
              <a:rPr lang="zh-CN" altLang="zh-CN" sz="1200" kern="1200" dirty="0" smtClean="0">
                <a:solidFill>
                  <a:schemeClr val="tx1"/>
                </a:solidFill>
                <a:effectLst/>
                <a:latin typeface="+mn-lt"/>
                <a:ea typeface="+mn-ea"/>
                <a:cs typeface="+mn-cs"/>
              </a:rPr>
              <a:t>万元，而如果占据全国市场的</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我们将每年获利</a:t>
            </a:r>
            <a:r>
              <a:rPr lang="en-US" altLang="zh-CN" sz="1200" kern="1200" dirty="0" smtClean="0">
                <a:solidFill>
                  <a:schemeClr val="tx1"/>
                </a:solidFill>
                <a:effectLst/>
                <a:latin typeface="+mn-lt"/>
                <a:ea typeface="+mn-ea"/>
                <a:cs typeface="+mn-cs"/>
              </a:rPr>
              <a:t>3.1</a:t>
            </a:r>
            <a:r>
              <a:rPr lang="zh-CN" altLang="zh-CN" sz="1200" kern="1200" dirty="0" smtClean="0">
                <a:solidFill>
                  <a:schemeClr val="tx1"/>
                </a:solidFill>
                <a:effectLst/>
                <a:latin typeface="+mn-lt"/>
                <a:ea typeface="+mn-ea"/>
                <a:cs typeface="+mn-cs"/>
              </a:rPr>
              <a:t>亿元。</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78833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a:t>
            </a:r>
            <a:r>
              <a:rPr lang="zh-CN" altLang="zh-CN" sz="1200" kern="1200" dirty="0" smtClean="0">
                <a:solidFill>
                  <a:schemeClr val="tx1"/>
                </a:solidFill>
                <a:effectLst/>
                <a:latin typeface="+mn-lt"/>
                <a:ea typeface="+mn-ea"/>
                <a:cs typeface="+mn-cs"/>
              </a:rPr>
              <a:t>开放接口</a:t>
            </a:r>
            <a:r>
              <a:rPr lang="zh-CN" altLang="zh-CN" sz="1200" kern="1200" dirty="0" smtClean="0">
                <a:solidFill>
                  <a:schemeClr val="tx1"/>
                </a:solidFill>
                <a:effectLst/>
                <a:latin typeface="+mn-lt"/>
                <a:ea typeface="+mn-ea"/>
                <a:cs typeface="+mn-cs"/>
              </a:rPr>
              <a:t>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下一步我们将面向地市级电网公司，利用我们的设备提供巡检服务。</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到后期</a:t>
            </a:r>
            <a:r>
              <a:rPr lang="zh-CN" altLang="zh-CN" sz="1200" kern="1200" dirty="0" smtClean="0">
                <a:solidFill>
                  <a:schemeClr val="tx1"/>
                </a:solidFill>
                <a:effectLst/>
                <a:latin typeface="+mn-lt"/>
                <a:ea typeface="+mn-ea"/>
                <a:cs typeface="+mn-cs"/>
              </a:rPr>
              <a:t>直接</a:t>
            </a:r>
            <a:r>
              <a:rPr lang="zh-CN" altLang="en-US" sz="1200" kern="1200" dirty="0" smtClean="0">
                <a:solidFill>
                  <a:schemeClr val="tx1"/>
                </a:solidFill>
                <a:effectLst/>
                <a:latin typeface="+mn-lt"/>
                <a:ea typeface="+mn-ea"/>
                <a:cs typeface="+mn-cs"/>
              </a:rPr>
              <a:t>整体</a:t>
            </a:r>
            <a:r>
              <a:rPr lang="zh-CN" altLang="zh-CN" sz="1200" kern="1200" dirty="0" smtClean="0">
                <a:solidFill>
                  <a:schemeClr val="tx1"/>
                </a:solidFill>
                <a:effectLst/>
                <a:latin typeface="+mn-lt"/>
                <a:ea typeface="+mn-ea"/>
                <a:cs typeface="+mn-cs"/>
              </a:rPr>
              <a:t>落地</a:t>
            </a:r>
            <a:r>
              <a:rPr lang="zh-CN" altLang="zh-CN" sz="1200" kern="1200" dirty="0" smtClean="0">
                <a:solidFill>
                  <a:schemeClr val="tx1"/>
                </a:solidFill>
                <a:effectLst/>
                <a:latin typeface="+mn-lt"/>
                <a:ea typeface="+mn-ea"/>
                <a:cs typeface="+mn-cs"/>
              </a:rPr>
              <a:t>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70626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我们多专业的学生团队密切合作</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432773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并且依托河北省重点实验室不断进行技术与市场实践并且计划深造推进项目进行，</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994187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为了快速迭代产品并且快速进行市场开拓。我们意向融资</a:t>
            </a:r>
            <a:r>
              <a:rPr lang="en-US" altLang="zh-CN" sz="1200" kern="1200" dirty="0" smtClean="0">
                <a:solidFill>
                  <a:schemeClr val="tx1"/>
                </a:solidFill>
                <a:effectLst/>
                <a:latin typeface="+mn-lt"/>
                <a:ea typeface="+mn-ea"/>
                <a:cs typeface="+mn-cs"/>
              </a:rPr>
              <a:t>150</a:t>
            </a:r>
            <a:r>
              <a:rPr lang="zh-CN" altLang="zh-CN" sz="1200" kern="1200" dirty="0" smtClean="0">
                <a:solidFill>
                  <a:schemeClr val="tx1"/>
                </a:solidFill>
                <a:effectLst/>
                <a:latin typeface="+mn-lt"/>
                <a:ea typeface="+mn-ea"/>
                <a:cs typeface="+mn-cs"/>
              </a:rPr>
              <a:t>万元</a:t>
            </a:r>
            <a:r>
              <a:rPr lang="zh-CN" altLang="zh-CN" sz="1200" kern="1200" dirty="0" smtClean="0">
                <a:solidFill>
                  <a:schemeClr val="tx1"/>
                </a:solidFill>
                <a:effectLst/>
                <a:latin typeface="+mn-lt"/>
                <a:ea typeface="+mn-ea"/>
                <a:cs typeface="+mn-cs"/>
              </a:rPr>
              <a:t>并出让</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股权</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在业务计划中，我们将把产品落地周期压到</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周。</a:t>
            </a:r>
            <a:r>
              <a:rPr lang="zh-CN" altLang="en-US" sz="1200" kern="1200" dirty="0" smtClean="0">
                <a:solidFill>
                  <a:schemeClr val="tx1"/>
                </a:solidFill>
                <a:effectLst/>
                <a:latin typeface="+mn-lt"/>
                <a:ea typeface="+mn-ea"/>
                <a:cs typeface="+mn-cs"/>
              </a:rPr>
              <a:t>另外要</a:t>
            </a:r>
            <a:r>
              <a:rPr lang="zh-CN" altLang="zh-CN" sz="1200" kern="1200" dirty="0" smtClean="0">
                <a:solidFill>
                  <a:schemeClr val="tx1"/>
                </a:solidFill>
                <a:effectLst/>
                <a:latin typeface="+mn-lt"/>
                <a:ea typeface="+mn-ea"/>
                <a:cs typeface="+mn-cs"/>
              </a:rPr>
              <a:t>增加缺陷识别种类提高识别的精度。</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如今新基建发展如火如荼。在电力行业中主要涉及，特高压线路建设，以及电力全环节的数字化。二者结合的必然趋势是要数字化地维护特高压输电线路。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下一步我们将在五六年时间内有序有计划地从保定市内试点到省内</a:t>
            </a:r>
            <a:r>
              <a:rPr lang="zh-CN" altLang="zh-CN" sz="1200" kern="1200" smtClean="0">
                <a:solidFill>
                  <a:schemeClr val="tx1"/>
                </a:solidFill>
                <a:effectLst/>
                <a:latin typeface="+mn-lt"/>
                <a:ea typeface="+mn-ea"/>
                <a:cs typeface="+mn-cs"/>
              </a:rPr>
              <a:t>、国内</a:t>
            </a:r>
            <a:r>
              <a:rPr lang="zh-CN" altLang="en-US" sz="1200" kern="1200" smtClean="0">
                <a:solidFill>
                  <a:schemeClr val="tx1"/>
                </a:solidFill>
                <a:effectLst/>
                <a:latin typeface="+mn-lt"/>
                <a:ea typeface="+mn-ea"/>
                <a:cs typeface="+mn-cs"/>
              </a:rPr>
              <a:t>多条线路的</a:t>
            </a:r>
            <a:r>
              <a:rPr lang="zh-CN" altLang="zh-CN" sz="1200" kern="1200" smtClean="0">
                <a:solidFill>
                  <a:schemeClr val="tx1"/>
                </a:solidFill>
                <a:effectLst/>
                <a:latin typeface="+mn-lt"/>
                <a:ea typeface="+mn-ea"/>
                <a:cs typeface="+mn-cs"/>
              </a:rPr>
              <a:t>应用</a:t>
            </a:r>
            <a:r>
              <a:rPr lang="zh-CN" altLang="zh-CN" sz="1200" kern="1200" dirty="0" smtClean="0">
                <a:solidFill>
                  <a:schemeClr val="tx1"/>
                </a:solidFill>
                <a:effectLst/>
                <a:latin typeface="+mn-lt"/>
                <a:ea typeface="+mn-ea"/>
                <a:cs typeface="+mn-cs"/>
              </a:rPr>
              <a:t>，最终争取占据全国</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的市场份额。</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下一步我们将在五六年时间内有序有计划地从保定市内试点到省内</a:t>
            </a:r>
            <a:r>
              <a:rPr lang="zh-CN" altLang="zh-CN" sz="1200" kern="1200" smtClean="0">
                <a:solidFill>
                  <a:schemeClr val="tx1"/>
                </a:solidFill>
                <a:effectLst/>
                <a:latin typeface="+mn-lt"/>
                <a:ea typeface="+mn-ea"/>
                <a:cs typeface="+mn-cs"/>
              </a:rPr>
              <a:t>、国内</a:t>
            </a:r>
            <a:r>
              <a:rPr lang="zh-CN" altLang="en-US" sz="1200" kern="1200" smtClean="0">
                <a:solidFill>
                  <a:schemeClr val="tx1"/>
                </a:solidFill>
                <a:effectLst/>
                <a:latin typeface="+mn-lt"/>
                <a:ea typeface="+mn-ea"/>
                <a:cs typeface="+mn-cs"/>
              </a:rPr>
              <a:t>多条线路的</a:t>
            </a:r>
            <a:r>
              <a:rPr lang="zh-CN" altLang="zh-CN" sz="1200" kern="1200" smtClean="0">
                <a:solidFill>
                  <a:schemeClr val="tx1"/>
                </a:solidFill>
                <a:effectLst/>
                <a:latin typeface="+mn-lt"/>
                <a:ea typeface="+mn-ea"/>
                <a:cs typeface="+mn-cs"/>
              </a:rPr>
              <a:t>应用</a:t>
            </a:r>
            <a:r>
              <a:rPr lang="zh-CN" altLang="zh-CN" sz="1200" kern="1200" dirty="0" smtClean="0">
                <a:solidFill>
                  <a:schemeClr val="tx1"/>
                </a:solidFill>
                <a:effectLst/>
                <a:latin typeface="+mn-lt"/>
                <a:ea typeface="+mn-ea"/>
                <a:cs typeface="+mn-cs"/>
              </a:rPr>
              <a:t>，最终争取占据全国</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的市场份额。</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21</a:t>
            </a:fld>
            <a:endParaRPr lang="zh-CN" altLang="en-US"/>
          </a:p>
        </p:txBody>
      </p:sp>
    </p:spTree>
    <p:extLst>
      <p:ext uri="{BB962C8B-B14F-4D97-AF65-F5344CB8AC3E}">
        <p14:creationId xmlns:p14="http://schemas.microsoft.com/office/powerpoint/2010/main" val="299841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用前沿技术为传统行业赋能，塔线巡警——致力于打造最高效的输电线路巡检方案。</a:t>
            </a:r>
          </a:p>
          <a:p>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但是人工巡视效率低，配发的无人机仅仅是是充当一个遥控飞机，仍需要人工发现缺陷。这样的流程，主要依靠人工，自动化程度很低。无法适应数字化新基建的智能化的要求。那么能否以最低成本让巡检行业进入自动化智能化阶段呢？</a:t>
            </a:r>
            <a:endParaRPr lang="zh-CN" altLang="en-US" sz="800"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们团队开发出了特高压输电线路人工智能巡检方解决案。</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这是一个以识别算法为核心，软硬件相结合的流程化、智能化的解决方案</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我们的用户通过路径规划软件选择巡检的线路范围，算法控制无人机自主巡航，在每个拍照点位，无人机自动拍照</a:t>
            </a:r>
            <a:r>
              <a:rPr lang="zh-CN" altLang="en-US" sz="1200" kern="1200" dirty="0" smtClean="0">
                <a:solidFill>
                  <a:schemeClr val="tx1"/>
                </a:solidFill>
                <a:effectLst/>
                <a:latin typeface="+mn-lt"/>
                <a:ea typeface="+mn-ea"/>
                <a:cs typeface="+mn-cs"/>
              </a:rPr>
              <a:t>自主</a:t>
            </a:r>
            <a:r>
              <a:rPr lang="zh-CN" altLang="zh-CN" sz="1200" kern="1200" dirty="0" smtClean="0">
                <a:solidFill>
                  <a:schemeClr val="tx1"/>
                </a:solidFill>
                <a:effectLst/>
                <a:latin typeface="+mn-lt"/>
                <a:ea typeface="+mn-ea"/>
                <a:cs typeface="+mn-cs"/>
              </a:rPr>
              <a:t>发现线路缺陷。巡检结束之后，数据管理软件会生成一个巡检报表，详细直观的让用户知道线路的缺陷的位置和种类。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其中最核心的是我们的缺陷识别算法，和边缘计算的应用。我们</a:t>
            </a:r>
            <a:r>
              <a:rPr lang="zh-CN" altLang="zh-CN" sz="1200" kern="1200" dirty="0" smtClean="0">
                <a:solidFill>
                  <a:schemeClr val="tx1"/>
                </a:solidFill>
                <a:effectLst/>
                <a:latin typeface="+mn-lt"/>
                <a:ea typeface="+mn-ea"/>
                <a:cs typeface="+mn-cs"/>
              </a:rPr>
              <a:t>团队最终</a:t>
            </a:r>
            <a:r>
              <a:rPr lang="zh-CN" altLang="zh-CN" sz="1200" kern="1200" dirty="0" smtClean="0">
                <a:solidFill>
                  <a:schemeClr val="tx1"/>
                </a:solidFill>
                <a:effectLst/>
                <a:latin typeface="+mn-lt"/>
                <a:ea typeface="+mn-ea"/>
                <a:cs typeface="+mn-cs"/>
              </a:rPr>
              <a:t>能够检出</a:t>
            </a:r>
            <a:r>
              <a:rPr lang="en-US" altLang="zh-CN" sz="1200" kern="12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种缺陷</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最高的准确度在</a:t>
            </a:r>
            <a:r>
              <a:rPr lang="en-US" altLang="zh-CN" sz="1200" kern="1200" dirty="0" smtClean="0">
                <a:solidFill>
                  <a:schemeClr val="tx1"/>
                </a:solidFill>
                <a:effectLst/>
                <a:latin typeface="+mn-lt"/>
                <a:ea typeface="+mn-ea"/>
                <a:cs typeface="+mn-cs"/>
              </a:rPr>
              <a:t>70%</a:t>
            </a:r>
            <a:r>
              <a:rPr lang="zh-CN" altLang="zh-CN" sz="1200" kern="1200" dirty="0" smtClean="0">
                <a:solidFill>
                  <a:schemeClr val="tx1"/>
                </a:solidFill>
                <a:effectLst/>
                <a:latin typeface="+mn-lt"/>
                <a:ea typeface="+mn-ea"/>
                <a:cs typeface="+mn-cs"/>
              </a:rPr>
              <a:t>以上。同时我们将算法嵌入到边缘计算平台，只要搭载平台，就能做到边飞行边识别缺陷，最大的优势是不需要网络信号，这样更适应在野外工作的条件。</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搭配我们开发的路径规划软件、车载的无人机库与数据管理软件。给客户带来了降维式操作体验，让客户以最低的学习成本使用上最先进的技术，构建了一个流程化的工作环境</a:t>
            </a:r>
            <a:r>
              <a:rPr lang="en-US"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在团队的不断努力下我们这项方案的关键技术荣获河北省科技进步一等奖，并且得到了陈维江院士等专家的肯定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肯定根据当前市场情况，团队依托解决方案形成了涵盖三种产品形式的产品矩阵。第一种，我们开放系统的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接口供客户使用</a:t>
            </a:r>
            <a:r>
              <a:rPr lang="zh-CN" altLang="zh-CN" sz="1200" kern="1200" dirty="0" smtClean="0">
                <a:solidFill>
                  <a:schemeClr val="tx1"/>
                </a:solidFill>
                <a:effectLst/>
                <a:latin typeface="+mn-lt"/>
                <a:ea typeface="+mn-ea"/>
                <a:cs typeface="+mn-cs"/>
              </a:rPr>
              <a:t>，他们</a:t>
            </a:r>
            <a:r>
              <a:rPr lang="zh-CN" altLang="zh-CN" sz="1200" kern="1200" dirty="0" smtClean="0">
                <a:solidFill>
                  <a:schemeClr val="tx1"/>
                </a:solidFill>
                <a:effectLst/>
                <a:latin typeface="+mn-lt"/>
                <a:ea typeface="+mn-ea"/>
                <a:cs typeface="+mn-cs"/>
              </a:rPr>
              <a:t>可以对现有的巡检图片完成缺陷的自动识别。我们根据客户使用接口的种类与时间收费。第二种，团队使用我们的技术与设备进入现场为客户进行线路巡检</a:t>
            </a:r>
            <a:r>
              <a:rPr lang="zh-CN" altLang="zh-CN" sz="1200" kern="1200" dirty="0" smtClean="0">
                <a:solidFill>
                  <a:schemeClr val="tx1"/>
                </a:solidFill>
                <a:effectLst/>
                <a:latin typeface="+mn-lt"/>
                <a:ea typeface="+mn-ea"/>
                <a:cs typeface="+mn-cs"/>
              </a:rPr>
              <a:t>，三</a:t>
            </a:r>
            <a:r>
              <a:rPr lang="zh-CN" altLang="zh-CN" sz="1200" kern="1200" dirty="0" smtClean="0">
                <a:solidFill>
                  <a:schemeClr val="tx1"/>
                </a:solidFill>
                <a:effectLst/>
                <a:latin typeface="+mn-lt"/>
                <a:ea typeface="+mn-ea"/>
                <a:cs typeface="+mn-cs"/>
              </a:rPr>
              <a:t>是卖方案，我们会为客户落地我们的巡检解决方案，具体收费是根据工程量大小主要是硬件成本决定的，最低售价是</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万元。</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slideMaster" Target="../slideMasters/slideMaster2.xml"/><Relationship Id="rId4" Type="http://schemas.openxmlformats.org/officeDocument/2006/relationships/tags" Target="../tags/tag9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Master" Target="../slideMasters/slideMaster3.xml"/><Relationship Id="rId5" Type="http://schemas.openxmlformats.org/officeDocument/2006/relationships/tags" Target="../tags/tag104.xml"/><Relationship Id="rId4" Type="http://schemas.openxmlformats.org/officeDocument/2006/relationships/tags" Target="../tags/tag10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Master" Target="../slideMasters/slideMaster3.xml"/><Relationship Id="rId5" Type="http://schemas.openxmlformats.org/officeDocument/2006/relationships/tags" Target="../tags/tag109.xml"/><Relationship Id="rId4" Type="http://schemas.openxmlformats.org/officeDocument/2006/relationships/tags" Target="../tags/tag10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Master" Target="../slideMasters/slideMaster3.xml"/><Relationship Id="rId5" Type="http://schemas.openxmlformats.org/officeDocument/2006/relationships/tags" Target="../tags/tag114.xml"/><Relationship Id="rId4" Type="http://schemas.openxmlformats.org/officeDocument/2006/relationships/tags" Target="../tags/tag11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slideMaster" Target="../slideMasters/slideMaster3.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slideMaster" Target="../slideMasters/slideMaster3.xml"/><Relationship Id="rId4" Type="http://schemas.openxmlformats.org/officeDocument/2006/relationships/tags" Target="../tags/tag13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38.xml"/><Relationship Id="rId7" Type="http://schemas.openxmlformats.org/officeDocument/2006/relationships/slideMaster" Target="../slideMasters/slideMaster3.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Master" Target="../slideMasters/slideMaster3.xml"/><Relationship Id="rId5" Type="http://schemas.openxmlformats.org/officeDocument/2006/relationships/tags" Target="../tags/tag146.xml"/><Relationship Id="rId4" Type="http://schemas.openxmlformats.org/officeDocument/2006/relationships/tags" Target="../tags/tag14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slideMaster" Target="../slideMasters/slideMaster3.xml"/><Relationship Id="rId4" Type="http://schemas.openxmlformats.org/officeDocument/2006/relationships/tags" Target="../tags/tag150.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slideMaster" Target="../slideMasters/slideMaster3.xml"/><Relationship Id="rId5" Type="http://schemas.openxmlformats.org/officeDocument/2006/relationships/tags" Target="../tags/tag155.xml"/><Relationship Id="rId4" Type="http://schemas.openxmlformats.org/officeDocument/2006/relationships/tags" Target="../tags/tag15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2020/8/11</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2020/8/11</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5.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ags" Target="../tags/tag31.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ags" Target="../tags/tag30.xml"/><Relationship Id="rId2" Type="http://schemas.openxmlformats.org/officeDocument/2006/relationships/slideLayout" Target="../slideLayouts/slideLayout9.xml"/><Relationship Id="rId16" Type="http://schemas.openxmlformats.org/officeDocument/2006/relationships/tags" Target="../tags/tag29.xml"/><Relationship Id="rId20" Type="http://schemas.openxmlformats.org/officeDocument/2006/relationships/tags" Target="../tags/tag3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ags" Target="../tags/tag28.xml"/><Relationship Id="rId10" Type="http://schemas.openxmlformats.org/officeDocument/2006/relationships/slideLayout" Target="../slideLayouts/slideLayout17.xml"/><Relationship Id="rId19" Type="http://schemas.openxmlformats.org/officeDocument/2006/relationships/tags" Target="../tags/tag3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18" Type="http://schemas.openxmlformats.org/officeDocument/2006/relationships/tags" Target="../tags/tag9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ags" Target="../tags/tag97.xml"/><Relationship Id="rId2" Type="http://schemas.openxmlformats.org/officeDocument/2006/relationships/slideLayout" Target="../slideLayouts/slideLayout22.xml"/><Relationship Id="rId16" Type="http://schemas.openxmlformats.org/officeDocument/2006/relationships/tags" Target="../tags/tag9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ags" Target="../tags/tag95.xml"/><Relationship Id="rId10" Type="http://schemas.openxmlformats.org/officeDocument/2006/relationships/slideLayout" Target="../slideLayouts/slideLayout30.xml"/><Relationship Id="rId19" Type="http://schemas.openxmlformats.org/officeDocument/2006/relationships/tags" Target="../tags/tag9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ags" Target="../tags/tag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3"/>
            <p:custDataLst>
              <p:tags r:id="rId1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15">
            <a:extLst>
              <a:ext uri="{BEBA8EAE-BF5A-486C-A8C5-ECC9F3942E4B}">
                <a14:imgProps xmlns:a14="http://schemas.microsoft.com/office/drawing/2010/main">
                  <a14:imgLayer r:embed="rId16">
                    <a14:imgEffect>
                      <a14:brightnessContrast bright="-19000" contrast="12000"/>
                    </a14:imgEffect>
                  </a14:imgLayer>
                </a14:imgProps>
              </a:ext>
              <a:ext uri="{28A0092B-C50C-407E-A947-70E740481C1C}">
                <a14:useLocalDpi xmlns:a14="http://schemas.microsoft.com/office/drawing/2010/main" val="0"/>
              </a:ext>
            </a:extLst>
          </a:blip>
          <a:srcRect t="9880" b="9880"/>
          <a:stretch/>
        </p:blipFill>
        <p:spPr>
          <a:xfrm>
            <a:off x="0" y="-42973"/>
            <a:ext cx="12192000" cy="6900973"/>
          </a:xfrm>
          <a:prstGeom prst="rect">
            <a:avLst/>
          </a:prstGeom>
        </p:spPr>
      </p:pic>
      <p:sp>
        <p:nvSpPr>
          <p:cNvPr id="11" name="矩形 10"/>
          <p:cNvSpPr/>
          <p:nvPr userDrawn="1"/>
        </p:nvSpPr>
        <p:spPr>
          <a:xfrm>
            <a:off x="-3000" y="-42973"/>
            <a:ext cx="12192000" cy="6900973"/>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01.xml"/><Relationship Id="rId5" Type="http://schemas.openxmlformats.org/officeDocument/2006/relationships/image" Target="../media/image2.sv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04.xml"/><Relationship Id="rId7" Type="http://schemas.openxmlformats.org/officeDocument/2006/relationships/notesSlide" Target="../notesSlides/notesSlide11.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slideLayout" Target="../slideLayouts/slideLayout1.xml"/><Relationship Id="rId5" Type="http://schemas.openxmlformats.org/officeDocument/2006/relationships/tags" Target="../tags/tag206.xml"/><Relationship Id="rId4" Type="http://schemas.openxmlformats.org/officeDocument/2006/relationships/tags" Target="../tags/tag205.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2.xml"/><Relationship Id="rId7"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207.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208.xml"/><Relationship Id="rId6" Type="http://schemas.openxmlformats.org/officeDocument/2006/relationships/image" Target="../media/image47.png"/><Relationship Id="rId5" Type="http://schemas.microsoft.com/office/2007/relationships/hdphoto" Target="../media/hdphoto2.wdp"/><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tags" Target="../tags/tag209.xml"/><Relationship Id="rId6" Type="http://schemas.openxmlformats.org/officeDocument/2006/relationships/image" Target="../media/image44.png"/><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57.jpg"/><Relationship Id="rId4" Type="http://schemas.openxmlformats.org/officeDocument/2006/relationships/image" Target="../media/image56.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65.png"/><Relationship Id="rId3" Type="http://schemas.openxmlformats.org/officeDocument/2006/relationships/tags" Target="../tags/tag212.xml"/><Relationship Id="rId7" Type="http://schemas.openxmlformats.org/officeDocument/2006/relationships/slideLayout" Target="../slideLayouts/slideLayout4.xml"/><Relationship Id="rId12" Type="http://schemas.openxmlformats.org/officeDocument/2006/relationships/image" Target="../media/image64.png"/><Relationship Id="rId17" Type="http://schemas.openxmlformats.org/officeDocument/2006/relationships/image" Target="../media/image69.jpeg"/><Relationship Id="rId2" Type="http://schemas.openxmlformats.org/officeDocument/2006/relationships/tags" Target="../tags/tag211.xml"/><Relationship Id="rId16" Type="http://schemas.openxmlformats.org/officeDocument/2006/relationships/image" Target="../media/image68.png"/><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image" Target="../media/image63.png"/><Relationship Id="rId5" Type="http://schemas.openxmlformats.org/officeDocument/2006/relationships/tags" Target="../tags/tag214.xml"/><Relationship Id="rId15" Type="http://schemas.openxmlformats.org/officeDocument/2006/relationships/image" Target="../media/image67.jpeg"/><Relationship Id="rId10" Type="http://schemas.openxmlformats.org/officeDocument/2006/relationships/image" Target="../media/image62.png"/><Relationship Id="rId4" Type="http://schemas.openxmlformats.org/officeDocument/2006/relationships/tags" Target="../tags/tag213.xml"/><Relationship Id="rId9" Type="http://schemas.openxmlformats.org/officeDocument/2006/relationships/image" Target="../media/image61.png"/><Relationship Id="rId1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5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5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3" Type="http://schemas.openxmlformats.org/officeDocument/2006/relationships/tags" Target="../tags/tag172.xml"/><Relationship Id="rId18" Type="http://schemas.openxmlformats.org/officeDocument/2006/relationships/tags" Target="../tags/tag177.xml"/><Relationship Id="rId26" Type="http://schemas.openxmlformats.org/officeDocument/2006/relationships/tags" Target="../tags/tag185.xml"/><Relationship Id="rId39" Type="http://schemas.openxmlformats.org/officeDocument/2006/relationships/image" Target="../media/image12.jpeg"/><Relationship Id="rId3" Type="http://schemas.openxmlformats.org/officeDocument/2006/relationships/tags" Target="../tags/tag162.xml"/><Relationship Id="rId21" Type="http://schemas.openxmlformats.org/officeDocument/2006/relationships/tags" Target="../tags/tag180.xml"/><Relationship Id="rId34" Type="http://schemas.openxmlformats.org/officeDocument/2006/relationships/slideLayout" Target="../slideLayouts/slideLayout19.xml"/><Relationship Id="rId42" Type="http://schemas.openxmlformats.org/officeDocument/2006/relationships/image" Target="../media/image15.png"/><Relationship Id="rId47" Type="http://schemas.openxmlformats.org/officeDocument/2006/relationships/image" Target="../media/image20.png"/><Relationship Id="rId50" Type="http://schemas.openxmlformats.org/officeDocument/2006/relationships/image" Target="../media/image23.png"/><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5" Type="http://schemas.openxmlformats.org/officeDocument/2006/relationships/tags" Target="../tags/tag184.xml"/><Relationship Id="rId33" Type="http://schemas.openxmlformats.org/officeDocument/2006/relationships/tags" Target="../tags/tag192.xml"/><Relationship Id="rId38" Type="http://schemas.openxmlformats.org/officeDocument/2006/relationships/image" Target="../media/image11.jpeg"/><Relationship Id="rId46" Type="http://schemas.openxmlformats.org/officeDocument/2006/relationships/image" Target="../media/image19.png"/><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29" Type="http://schemas.openxmlformats.org/officeDocument/2006/relationships/tags" Target="../tags/tag188.xml"/><Relationship Id="rId41" Type="http://schemas.openxmlformats.org/officeDocument/2006/relationships/image" Target="../media/image14.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tags" Target="../tags/tag183.xml"/><Relationship Id="rId32" Type="http://schemas.openxmlformats.org/officeDocument/2006/relationships/tags" Target="../tags/tag191.xml"/><Relationship Id="rId37" Type="http://schemas.openxmlformats.org/officeDocument/2006/relationships/image" Target="../media/image10.jpeg"/><Relationship Id="rId40" Type="http://schemas.openxmlformats.org/officeDocument/2006/relationships/image" Target="../media/image13.png"/><Relationship Id="rId45" Type="http://schemas.openxmlformats.org/officeDocument/2006/relationships/image" Target="../media/image18.png"/><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tags" Target="../tags/tag182.xml"/><Relationship Id="rId28" Type="http://schemas.openxmlformats.org/officeDocument/2006/relationships/tags" Target="../tags/tag187.xml"/><Relationship Id="rId36" Type="http://schemas.openxmlformats.org/officeDocument/2006/relationships/image" Target="../media/image2.png"/><Relationship Id="rId49" Type="http://schemas.openxmlformats.org/officeDocument/2006/relationships/image" Target="../media/image22.png"/><Relationship Id="rId10" Type="http://schemas.openxmlformats.org/officeDocument/2006/relationships/tags" Target="../tags/tag169.xml"/><Relationship Id="rId19" Type="http://schemas.openxmlformats.org/officeDocument/2006/relationships/tags" Target="../tags/tag178.xml"/><Relationship Id="rId31" Type="http://schemas.openxmlformats.org/officeDocument/2006/relationships/tags" Target="../tags/tag190.xml"/><Relationship Id="rId44" Type="http://schemas.openxmlformats.org/officeDocument/2006/relationships/image" Target="../media/image17.png"/><Relationship Id="rId52" Type="http://schemas.openxmlformats.org/officeDocument/2006/relationships/image" Target="../media/image25.jpeg"/><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tags" Target="../tags/tag181.xml"/><Relationship Id="rId27" Type="http://schemas.openxmlformats.org/officeDocument/2006/relationships/tags" Target="../tags/tag186.xml"/><Relationship Id="rId30" Type="http://schemas.openxmlformats.org/officeDocument/2006/relationships/tags" Target="../tags/tag189.xml"/><Relationship Id="rId35" Type="http://schemas.openxmlformats.org/officeDocument/2006/relationships/notesSlide" Target="../notesSlides/notesSlide4.xml"/><Relationship Id="rId43" Type="http://schemas.openxmlformats.org/officeDocument/2006/relationships/image" Target="../media/image16.png"/><Relationship Id="rId48" Type="http://schemas.openxmlformats.org/officeDocument/2006/relationships/image" Target="../media/image21.png"/><Relationship Id="rId8" Type="http://schemas.openxmlformats.org/officeDocument/2006/relationships/tags" Target="../tags/tag167.xml"/><Relationship Id="rId5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195.xml"/><Relationship Id="rId21" Type="http://schemas.openxmlformats.org/officeDocument/2006/relationships/image" Target="../media/image27.pn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tags" Target="../tags/tag194.xml"/><Relationship Id="rId16" Type="http://schemas.openxmlformats.org/officeDocument/2006/relationships/image" Target="../media/image21.png"/><Relationship Id="rId20" Type="http://schemas.openxmlformats.org/officeDocument/2006/relationships/image" Target="../media/image26.jpeg"/><Relationship Id="rId1" Type="http://schemas.openxmlformats.org/officeDocument/2006/relationships/tags" Target="../tags/tag193.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notesSlide" Target="../notesSlides/notesSlide6.xml"/><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slideLayout" Target="../slideLayouts/slideLayout1.xml"/><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9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tags" Target="../tags/tag20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5">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6"/>
          <a:srcRect l="6783" t="11898" r="12692" b="12708"/>
          <a:stretch>
            <a:fillRect/>
          </a:stretch>
        </p:blipFill>
        <p:spPr>
          <a:xfrm>
            <a:off x="5472514" y="2657475"/>
            <a:ext cx="1200150" cy="1187450"/>
          </a:xfrm>
          <a:prstGeom prst="ellipse">
            <a:avLst/>
          </a:prstGeom>
        </p:spPr>
      </p:pic>
      <p:sp>
        <p:nvSpPr>
          <p:cNvPr id="8" name="文本框 7"/>
          <p:cNvSpPr txBox="1"/>
          <p:nvPr/>
        </p:nvSpPr>
        <p:spPr>
          <a:xfrm>
            <a:off x="4369377" y="3999230"/>
            <a:ext cx="3816499" cy="891540"/>
          </a:xfrm>
          <a:prstGeom prst="rect">
            <a:avLst/>
          </a:prstGeom>
          <a:noFill/>
        </p:spPr>
        <p:txBody>
          <a:bodyPr wrap="square" rtlCol="0">
            <a:spAutoFit/>
          </a:bodyPr>
          <a:lstStyle/>
          <a:p>
            <a:r>
              <a:rPr lang="zh-CN" altLang="en-US" sz="5200" b="1" spc="150" dirty="0">
                <a:solidFill>
                  <a:schemeClr val="bg1"/>
                </a:solidFill>
                <a:uFillTx/>
                <a:cs typeface="+mn-ea"/>
                <a:sym typeface="+mn-lt"/>
              </a:rPr>
              <a:t>塔 线 巡 警</a:t>
            </a:r>
          </a:p>
        </p:txBody>
      </p:sp>
      <p:sp>
        <p:nvSpPr>
          <p:cNvPr id="9" name="副标题 8"/>
          <p:cNvSpPr>
            <a:spLocks noGrp="1"/>
          </p:cNvSpPr>
          <p:nvPr>
            <p:ph type="subTitle" sz="quarter" idx="4294967295"/>
            <p:custDataLst>
              <p:tags r:id="rId2"/>
            </p:custDataLst>
          </p:nvPr>
        </p:nvSpPr>
        <p:spPr>
          <a:xfrm flipH="1">
            <a:off x="2074545" y="5234305"/>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mn-lt"/>
                <a:ea typeface="+mn-ea"/>
                <a:cs typeface="+mn-ea"/>
                <a:sym typeface="+mn-lt"/>
              </a:rPr>
              <a:t>特高压输电线路人工智能巡检方案提供商</a:t>
            </a:r>
          </a:p>
        </p:txBody>
      </p:sp>
      <p:sp>
        <p:nvSpPr>
          <p:cNvPr id="10" name="文本框 9"/>
          <p:cNvSpPr txBox="1"/>
          <p:nvPr/>
        </p:nvSpPr>
        <p:spPr>
          <a:xfrm>
            <a:off x="4761865" y="5997575"/>
            <a:ext cx="2132965" cy="830997"/>
          </a:xfrm>
          <a:prstGeom prst="rect">
            <a:avLst/>
          </a:prstGeom>
          <a:noFill/>
        </p:spPr>
        <p:txBody>
          <a:bodyPr wrap="square" rtlCol="0">
            <a:spAutoFit/>
          </a:bodyPr>
          <a:lstStyle/>
          <a:p>
            <a:pPr algn="ctr"/>
            <a:r>
              <a:rPr lang="zh-CN" altLang="en-US" sz="1600" dirty="0">
                <a:solidFill>
                  <a:schemeClr val="bg1"/>
                </a:solidFill>
                <a:cs typeface="+mn-ea"/>
                <a:sym typeface="+mn-lt"/>
              </a:rPr>
              <a:t>华北电力大学</a:t>
            </a:r>
            <a:r>
              <a:rPr lang="en-US" altLang="zh-CN" sz="1600" dirty="0">
                <a:solidFill>
                  <a:schemeClr val="bg1"/>
                </a:solidFill>
                <a:cs typeface="+mn-ea"/>
                <a:sym typeface="+mn-lt"/>
              </a:rPr>
              <a:t>(</a:t>
            </a:r>
            <a:r>
              <a:rPr lang="zh-CN" altLang="en-US" sz="1600" dirty="0">
                <a:solidFill>
                  <a:schemeClr val="bg1"/>
                </a:solidFill>
                <a:cs typeface="+mn-ea"/>
                <a:sym typeface="+mn-lt"/>
              </a:rPr>
              <a:t>保定</a:t>
            </a:r>
            <a:r>
              <a:rPr lang="en-US" altLang="zh-CN" sz="1600" dirty="0" smtClean="0">
                <a:solidFill>
                  <a:schemeClr val="bg1"/>
                </a:solidFill>
                <a:cs typeface="+mn-ea"/>
                <a:sym typeface="+mn-lt"/>
              </a:rPr>
              <a:t>)</a:t>
            </a:r>
          </a:p>
          <a:p>
            <a:pPr algn="ctr"/>
            <a:endParaRPr lang="en-US" altLang="zh-CN" sz="1600" dirty="0" smtClean="0">
              <a:solidFill>
                <a:schemeClr val="bg1"/>
              </a:solidFill>
              <a:cs typeface="+mn-ea"/>
              <a:sym typeface="+mn-lt"/>
            </a:endParaRPr>
          </a:p>
          <a:p>
            <a:pPr algn="ctr"/>
            <a:r>
              <a:rPr lang="zh-CN" altLang="en-US" sz="1600" dirty="0" smtClean="0">
                <a:solidFill>
                  <a:schemeClr val="bg1"/>
                </a:solidFill>
                <a:cs typeface="+mn-ea"/>
                <a:sym typeface="+mn-lt"/>
              </a:rPr>
              <a:t>师生共创组</a:t>
            </a:r>
            <a:endParaRPr lang="en-US" altLang="zh-CN" sz="1600" dirty="0">
              <a:solidFill>
                <a:schemeClr val="bg1"/>
              </a:solidFill>
              <a:cs typeface="+mn-ea"/>
              <a:sym typeface="+mn-lt"/>
            </a:endParaRPr>
          </a:p>
        </p:txBody>
      </p:sp>
      <p:cxnSp>
        <p:nvCxnSpPr>
          <p:cNvPr id="12" name="直接连接符 11"/>
          <p:cNvCxnSpPr/>
          <p:nvPr/>
        </p:nvCxnSpPr>
        <p:spPr>
          <a:xfrm>
            <a:off x="3403659"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37593" y="4456223"/>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11" name="组合 10"/>
          <p:cNvGrpSpPr/>
          <p:nvPr/>
        </p:nvGrpSpPr>
        <p:grpSpPr>
          <a:xfrm>
            <a:off x="758190" y="2062480"/>
            <a:ext cx="2451735" cy="487680"/>
            <a:chOff x="3858" y="2984"/>
            <a:chExt cx="3135" cy="768"/>
          </a:xfrm>
        </p:grpSpPr>
        <p:sp>
          <p:nvSpPr>
            <p:cNvPr id="5" name="文本框 4"/>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8" name="圆角矩形 7"/>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8792845" y="3535045"/>
            <a:ext cx="1984375" cy="502920"/>
            <a:chOff x="13671" y="4916"/>
            <a:chExt cx="3125" cy="792"/>
          </a:xfrm>
        </p:grpSpPr>
        <p:sp>
          <p:nvSpPr>
            <p:cNvPr id="7" name="文本框 6"/>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9" name="圆角矩形 8"/>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648970" y="4591050"/>
            <a:ext cx="2639695" cy="539750"/>
            <a:chOff x="1531" y="6437"/>
            <a:chExt cx="3106" cy="768"/>
          </a:xfrm>
        </p:grpSpPr>
        <p:sp>
          <p:nvSpPr>
            <p:cNvPr id="6" name="文本框 5"/>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10" name="圆角矩形 9"/>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4" name="直接箭头连接符 13"/>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706755" y="3478530"/>
            <a:ext cx="2021205" cy="487680"/>
            <a:chOff x="1743" y="6725"/>
            <a:chExt cx="2672" cy="768"/>
          </a:xfrm>
        </p:grpSpPr>
        <p:sp>
          <p:nvSpPr>
            <p:cNvPr id="20" name="文本框 19"/>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21" name="圆角矩形 20"/>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138420" y="1549400"/>
            <a:ext cx="2117725" cy="853440"/>
            <a:chOff x="1775" y="6469"/>
            <a:chExt cx="2722" cy="768"/>
          </a:xfrm>
        </p:grpSpPr>
        <p:sp>
          <p:nvSpPr>
            <p:cNvPr id="23" name="文本框 22"/>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24" name="圆角矩形 23"/>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25" name="直接箭头连接符 24"/>
          <p:cNvCxnSpPr>
            <a:stCxn id="9" idx="1"/>
            <a:endCxn id="4"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34" name="文本框 33"/>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36" name="组合 35"/>
          <p:cNvGrpSpPr/>
          <p:nvPr/>
        </p:nvGrpSpPr>
        <p:grpSpPr>
          <a:xfrm>
            <a:off x="5221605" y="5145405"/>
            <a:ext cx="2326640" cy="487680"/>
            <a:chOff x="13671" y="4916"/>
            <a:chExt cx="2958" cy="768"/>
          </a:xfrm>
        </p:grpSpPr>
        <p:sp>
          <p:nvSpPr>
            <p:cNvPr id="39" name="文本框 38"/>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40" name="圆角矩形 39"/>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41" name="直接箭头连接符 40"/>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31" name="图片 30"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886950" y="2664805"/>
            <a:ext cx="386080" cy="386080"/>
          </a:xfrm>
          <a:prstGeom prst="rect">
            <a:avLst/>
          </a:prstGeom>
        </p:spPr>
      </p:pic>
      <p:pic>
        <p:nvPicPr>
          <p:cNvPr id="35" name="图片 34"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21816" y="4438650"/>
            <a:ext cx="386080" cy="386080"/>
          </a:xfrm>
          <a:prstGeom prst="rect">
            <a:avLst/>
          </a:prstGeom>
        </p:spPr>
      </p:pic>
      <p:sp>
        <p:nvSpPr>
          <p:cNvPr id="48" name="标题 47"/>
          <p:cNvSpPr>
            <a:spLocks noGrp="1"/>
          </p:cNvSpPr>
          <p:nvPr>
            <p:ph type="title"/>
          </p:nvPr>
        </p:nvSpPr>
        <p:spPr/>
        <p:txBody>
          <a:bodyPr/>
          <a:lstStyle/>
          <a:p>
            <a:r>
              <a:rPr lang="zh-CN" altLang="en-US" dirty="0">
                <a:latin typeface="+mn-lt"/>
                <a:ea typeface="+mn-ea"/>
                <a:cs typeface="+mn-ea"/>
                <a:sym typeface="+mn-lt"/>
              </a:rPr>
              <a:t>商业模式</a:t>
            </a:r>
          </a:p>
        </p:txBody>
      </p:sp>
      <p:cxnSp>
        <p:nvCxnSpPr>
          <p:cNvPr id="45" name="直接箭头连接符 44"/>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49" name="直接箭头连接符 4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51" name="直接箭头连接符 5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47" name="图片 46"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58430" y="3632200"/>
            <a:ext cx="386080" cy="3860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13865" y="5467514"/>
            <a:ext cx="3326765" cy="583565"/>
          </a:xfrm>
          <a:prstGeom prst="rect">
            <a:avLst/>
          </a:prstGeom>
          <a:noFill/>
        </p:spPr>
        <p:txBody>
          <a:bodyPr wrap="square" rtlCol="0">
            <a:spAutoFit/>
          </a:bodyPr>
          <a:lstStyle/>
          <a:p>
            <a:r>
              <a:rPr lang="zh-CN" altLang="en-US" sz="1200" dirty="0">
                <a:solidFill>
                  <a:schemeClr val="bg2"/>
                </a:solidFill>
                <a:cs typeface="+mn-ea"/>
                <a:sym typeface="+mn-lt"/>
              </a:rPr>
              <a:t>河北、全国输电线路回路长度</a:t>
            </a:r>
            <a:r>
              <a:rPr lang="en-US" altLang="zh-CN" sz="1200" dirty="0">
                <a:solidFill>
                  <a:schemeClr val="bg2"/>
                </a:solidFill>
                <a:cs typeface="+mn-ea"/>
                <a:sym typeface="+mn-lt"/>
              </a:rPr>
              <a:t>*</a:t>
            </a:r>
            <a:r>
              <a:rPr lang="zh-CN" altLang="en-US" sz="1200" dirty="0">
                <a:solidFill>
                  <a:schemeClr val="bg2"/>
                </a:solidFill>
                <a:cs typeface="+mn-ea"/>
                <a:sym typeface="+mn-lt"/>
              </a:rPr>
              <a:t>（</a:t>
            </a:r>
            <a:r>
              <a:rPr lang="en-US" altLang="zh-CN" sz="1200" dirty="0">
                <a:solidFill>
                  <a:schemeClr val="bg2"/>
                </a:solidFill>
                <a:cs typeface="+mn-ea"/>
                <a:sym typeface="+mn-lt"/>
              </a:rPr>
              <a:t>2007-2018</a:t>
            </a:r>
            <a:r>
              <a:rPr lang="zh-CN" altLang="en-US" sz="1200" dirty="0">
                <a:solidFill>
                  <a:schemeClr val="bg2"/>
                </a:solidFill>
                <a:cs typeface="+mn-ea"/>
                <a:sym typeface="+mn-lt"/>
              </a:rPr>
              <a:t>）</a:t>
            </a:r>
          </a:p>
          <a:p>
            <a:pPr algn="ctr"/>
            <a:endParaRPr lang="zh-CN" altLang="en-US" sz="1000" dirty="0">
              <a:solidFill>
                <a:schemeClr val="bg2"/>
              </a:solidFill>
              <a:cs typeface="+mn-ea"/>
              <a:sym typeface="+mn-lt"/>
            </a:endParaRPr>
          </a:p>
          <a:p>
            <a:pPr algn="ctr"/>
            <a:endParaRPr lang="zh-CN" altLang="en-US" sz="1000" dirty="0">
              <a:solidFill>
                <a:schemeClr val="bg2"/>
              </a:solidFill>
              <a:cs typeface="+mn-ea"/>
              <a:sym typeface="+mn-lt"/>
            </a:endParaRPr>
          </a:p>
        </p:txBody>
      </p:sp>
      <p:sp>
        <p:nvSpPr>
          <p:cNvPr id="8" name="文本框 7"/>
          <p:cNvSpPr txBox="1"/>
          <p:nvPr/>
        </p:nvSpPr>
        <p:spPr>
          <a:xfrm>
            <a:off x="9866032" y="6627167"/>
            <a:ext cx="2527898" cy="461665"/>
          </a:xfrm>
          <a:prstGeom prst="rect">
            <a:avLst/>
          </a:prstGeom>
          <a:noFill/>
        </p:spPr>
        <p:txBody>
          <a:bodyPr wrap="square" rtlCol="0">
            <a:spAutoFit/>
          </a:bodyPr>
          <a:lstStyle/>
          <a:p>
            <a:r>
              <a:rPr lang="en-US" altLang="zh-CN" sz="1200" dirty="0">
                <a:solidFill>
                  <a:schemeClr val="bg2"/>
                </a:solidFill>
                <a:cs typeface="+mn-ea"/>
                <a:sym typeface="+mn-lt"/>
              </a:rPr>
              <a:t>*</a:t>
            </a:r>
            <a:r>
              <a:rPr lang="zh-CN" altLang="en-US" sz="1200" dirty="0">
                <a:solidFill>
                  <a:schemeClr val="bg2"/>
                </a:solidFill>
                <a:cs typeface="+mn-ea"/>
                <a:sym typeface="+mn-lt"/>
              </a:rPr>
              <a:t>数据来源：中国电力企业联合会</a:t>
            </a:r>
          </a:p>
          <a:p>
            <a:endParaRPr lang="zh-CN" altLang="en-US" sz="1200" dirty="0">
              <a:cs typeface="+mn-ea"/>
              <a:sym typeface="+mn-lt"/>
            </a:endParaRPr>
          </a:p>
        </p:txBody>
      </p:sp>
      <p:grpSp>
        <p:nvGrpSpPr>
          <p:cNvPr id="10" name="组合 9"/>
          <p:cNvGrpSpPr/>
          <p:nvPr/>
        </p:nvGrpSpPr>
        <p:grpSpPr>
          <a:xfrm>
            <a:off x="6268720" y="2759957"/>
            <a:ext cx="6068060" cy="2591435"/>
            <a:chOff x="5971540" y="3141345"/>
            <a:chExt cx="6068060" cy="2591435"/>
          </a:xfrm>
        </p:grpSpPr>
        <p:sp>
          <p:nvSpPr>
            <p:cNvPr id="4" name="PA-文本框 3"/>
            <p:cNvSpPr txBox="1"/>
            <p:nvPr>
              <p:custDataLst>
                <p:tags r:id="rId2"/>
              </p:custDataLst>
            </p:nvPr>
          </p:nvSpPr>
          <p:spPr>
            <a:xfrm>
              <a:off x="5971540" y="3627618"/>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河北省输电线路长度：</a:t>
              </a:r>
              <a:r>
                <a:rPr lang="zh-CN" altLang="en-US" sz="1900" spc="150" dirty="0">
                  <a:solidFill>
                    <a:schemeClr val="accent4"/>
                  </a:solidFill>
                  <a:cs typeface="+mn-ea"/>
                  <a:sym typeface="+mn-lt"/>
                </a:rPr>
                <a:t>100,769</a:t>
              </a:r>
              <a:r>
                <a:rPr lang="en-US" altLang="zh-CN" sz="1900" spc="150" dirty="0">
                  <a:solidFill>
                    <a:schemeClr val="bg2"/>
                  </a:solidFill>
                  <a:cs typeface="+mn-ea"/>
                  <a:sym typeface="+mn-lt"/>
                </a:rPr>
                <a:t>km</a:t>
              </a:r>
            </a:p>
            <a:p>
              <a:pPr fontAlgn="auto">
                <a:lnSpc>
                  <a:spcPct val="150000"/>
                </a:lnSpc>
              </a:pPr>
              <a:r>
                <a:rPr lang="zh-CN" altLang="en-US" sz="1900" spc="150" dirty="0">
                  <a:solidFill>
                    <a:schemeClr val="bg2"/>
                  </a:solidFill>
                  <a:cs typeface="+mn-ea"/>
                  <a:sym typeface="+mn-lt"/>
                </a:rPr>
                <a:t>若占据</a:t>
              </a:r>
              <a:r>
                <a:rPr lang="en-US" altLang="zh-CN" sz="1900" spc="150" dirty="0">
                  <a:solidFill>
                    <a:schemeClr val="bg2"/>
                  </a:solidFill>
                  <a:cs typeface="+mn-ea"/>
                  <a:sym typeface="+mn-lt"/>
                </a:rPr>
                <a:t>10%</a:t>
              </a:r>
              <a:r>
                <a:rPr lang="zh-CN" altLang="en-US" sz="1900" spc="150" dirty="0">
                  <a:solidFill>
                    <a:schemeClr val="bg2"/>
                  </a:solidFill>
                  <a:cs typeface="+mn-ea"/>
                  <a:sym typeface="+mn-lt"/>
                </a:rPr>
                <a:t>市场</a:t>
              </a:r>
            </a:p>
            <a:p>
              <a:pPr fontAlgn="auto">
                <a:lnSpc>
                  <a:spcPct val="150000"/>
                </a:lnSpc>
              </a:pPr>
              <a:r>
                <a:rPr lang="zh-CN" altLang="en-US" sz="1900" spc="150" dirty="0" smtClean="0">
                  <a:solidFill>
                    <a:schemeClr val="bg2"/>
                  </a:solidFill>
                  <a:cs typeface="+mn-ea"/>
                  <a:sym typeface="+mn-lt"/>
                </a:rPr>
                <a:t>每年</a:t>
              </a:r>
              <a:r>
                <a:rPr lang="zh-CN" altLang="en-US" sz="1900" spc="150" dirty="0">
                  <a:solidFill>
                    <a:schemeClr val="bg2"/>
                  </a:solidFill>
                  <a:cs typeface="+mn-ea"/>
                  <a:sym typeface="+mn-lt"/>
                </a:rPr>
                <a:t>利润</a:t>
              </a:r>
              <a:r>
                <a:rPr lang="zh-CN" altLang="en-US" sz="1900" spc="150" dirty="0">
                  <a:solidFill>
                    <a:schemeClr val="bg1"/>
                  </a:solidFill>
                  <a:cs typeface="+mn-ea"/>
                  <a:sym typeface="+mn-lt"/>
                </a:rPr>
                <a:t>共</a:t>
              </a:r>
              <a:r>
                <a:rPr lang="en-US" altLang="zh-CN" sz="1900" spc="150" dirty="0">
                  <a:solidFill>
                    <a:schemeClr val="accent4"/>
                  </a:solidFill>
                  <a:cs typeface="+mn-ea"/>
                  <a:sym typeface="+mn-lt"/>
                </a:rPr>
                <a:t>201</a:t>
              </a:r>
              <a:r>
                <a:rPr lang="zh-CN" altLang="en-US" sz="1900" spc="150" dirty="0">
                  <a:solidFill>
                    <a:schemeClr val="accent4"/>
                  </a:solidFill>
                  <a:cs typeface="+mn-ea"/>
                  <a:sym typeface="+mn-lt"/>
                </a:rPr>
                <a:t>万元</a:t>
              </a:r>
            </a:p>
          </p:txBody>
        </p:sp>
        <p:sp>
          <p:nvSpPr>
            <p:cNvPr id="9" name="PA-文本框 8"/>
            <p:cNvSpPr txBox="1"/>
            <p:nvPr>
              <p:custDataLst>
                <p:tags r:id="rId3"/>
              </p:custDataLst>
            </p:nvPr>
          </p:nvSpPr>
          <p:spPr>
            <a:xfrm>
              <a:off x="8874760" y="3627617"/>
              <a:ext cx="316484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全国线路长度：</a:t>
              </a:r>
              <a:r>
                <a:rPr lang="zh-CN" altLang="en-US" sz="1900" spc="150" dirty="0">
                  <a:solidFill>
                    <a:schemeClr val="accent4"/>
                  </a:solidFill>
                  <a:cs typeface="+mn-ea"/>
                  <a:sym typeface="+mn-lt"/>
                </a:rPr>
                <a:t>1,892,477</a:t>
              </a:r>
              <a:r>
                <a:rPr lang="zh-CN" altLang="en-US" sz="1900" spc="150" dirty="0">
                  <a:solidFill>
                    <a:schemeClr val="bg2"/>
                  </a:solidFill>
                  <a:cs typeface="+mn-ea"/>
                  <a:sym typeface="+mn-lt"/>
                </a:rPr>
                <a:t>千米</a:t>
              </a:r>
            </a:p>
            <a:p>
              <a:pPr fontAlgn="auto">
                <a:lnSpc>
                  <a:spcPct val="150000"/>
                </a:lnSpc>
              </a:pPr>
              <a:r>
                <a:rPr lang="zh-CN" altLang="en-US" sz="1900" spc="150" dirty="0">
                  <a:solidFill>
                    <a:schemeClr val="bg2"/>
                  </a:solidFill>
                  <a:cs typeface="+mn-ea"/>
                  <a:sym typeface="+mn-lt"/>
                </a:rPr>
                <a:t>每</a:t>
              </a:r>
              <a:r>
                <a:rPr lang="zh-CN" altLang="en-US" sz="1900" spc="150" dirty="0" smtClean="0">
                  <a:solidFill>
                    <a:schemeClr val="bg2"/>
                  </a:solidFill>
                  <a:cs typeface="+mn-ea"/>
                  <a:sym typeface="+mn-lt"/>
                </a:rPr>
                <a:t>占领</a:t>
              </a:r>
              <a:r>
                <a:rPr lang="en-US" altLang="zh-CN" sz="1900" spc="150" dirty="0" smtClean="0">
                  <a:solidFill>
                    <a:schemeClr val="bg2"/>
                  </a:solidFill>
                  <a:cs typeface="+mn-ea"/>
                  <a:sym typeface="+mn-lt"/>
                </a:rPr>
                <a:t>5%</a:t>
              </a:r>
              <a:r>
                <a:rPr lang="zh-CN" altLang="en-US" sz="1900" spc="150" dirty="0">
                  <a:solidFill>
                    <a:schemeClr val="bg2"/>
                  </a:solidFill>
                  <a:cs typeface="+mn-ea"/>
                  <a:sym typeface="+mn-lt"/>
                </a:rPr>
                <a:t>市场</a:t>
              </a:r>
            </a:p>
            <a:p>
              <a:pPr fontAlgn="auto">
                <a:lnSpc>
                  <a:spcPct val="150000"/>
                </a:lnSpc>
              </a:pPr>
              <a:r>
                <a:rPr lang="zh-CN" altLang="en-US" sz="1900" spc="150" dirty="0" smtClean="0">
                  <a:solidFill>
                    <a:schemeClr val="bg2"/>
                  </a:solidFill>
                  <a:cs typeface="+mn-ea"/>
                  <a:sym typeface="+mn-lt"/>
                </a:rPr>
                <a:t>每年利润增加</a:t>
              </a:r>
              <a:r>
                <a:rPr lang="zh-CN" altLang="en-US" sz="1900" spc="150" dirty="0" smtClean="0">
                  <a:solidFill>
                    <a:schemeClr val="bg1"/>
                  </a:solidFill>
                  <a:cs typeface="+mn-ea"/>
                  <a:sym typeface="+mn-lt"/>
                </a:rPr>
                <a:t>共</a:t>
              </a:r>
              <a:r>
                <a:rPr lang="en-US" altLang="zh-CN" sz="1900" spc="150" dirty="0" smtClean="0">
                  <a:solidFill>
                    <a:schemeClr val="accent4"/>
                  </a:solidFill>
                  <a:cs typeface="+mn-ea"/>
                  <a:sym typeface="+mn-lt"/>
                </a:rPr>
                <a:t>3</a:t>
              </a:r>
              <a:r>
                <a:rPr lang="zh-CN" altLang="en-US" sz="1900" spc="150" dirty="0" smtClean="0">
                  <a:solidFill>
                    <a:schemeClr val="accent4"/>
                  </a:solidFill>
                  <a:cs typeface="+mn-ea"/>
                  <a:sym typeface="+mn-lt"/>
                </a:rPr>
                <a:t>亿</a:t>
              </a:r>
              <a:r>
                <a:rPr lang="zh-CN" altLang="en-US" sz="1900" spc="150" dirty="0">
                  <a:solidFill>
                    <a:schemeClr val="accent4"/>
                  </a:solidFill>
                  <a:cs typeface="+mn-ea"/>
                  <a:sym typeface="+mn-lt"/>
                </a:rPr>
                <a:t>元</a:t>
              </a:r>
              <a:endParaRPr lang="zh-CN" altLang="en-US" sz="1900" spc="150" dirty="0">
                <a:solidFill>
                  <a:schemeClr val="bg2"/>
                </a:solidFill>
                <a:cs typeface="+mn-ea"/>
                <a:sym typeface="+mn-lt"/>
              </a:endParaRPr>
            </a:p>
          </p:txBody>
        </p:sp>
        <p:sp>
          <p:nvSpPr>
            <p:cNvPr id="19" name="PA-矩形 18"/>
            <p:cNvSpPr/>
            <p:nvPr>
              <p:custDataLst>
                <p:tags r:id="rId4"/>
              </p:custDataLst>
            </p:nvPr>
          </p:nvSpPr>
          <p:spPr>
            <a:xfrm>
              <a:off x="5971540" y="3141345"/>
              <a:ext cx="5806440" cy="2591435"/>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PA-直接连接符 19"/>
            <p:cNvCxnSpPr/>
            <p:nvPr>
              <p:custDataLst>
                <p:tags r:id="rId5"/>
              </p:custDataLst>
            </p:nvPr>
          </p:nvCxnSpPr>
          <p:spPr>
            <a:xfrm>
              <a:off x="8829040" y="3141345"/>
              <a:ext cx="0" cy="25914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标题 20"/>
          <p:cNvSpPr>
            <a:spLocks noGrp="1"/>
          </p:cNvSpPr>
          <p:nvPr>
            <p:ph type="title"/>
          </p:nvPr>
        </p:nvSpPr>
        <p:spPr/>
        <p:txBody>
          <a:bodyPr/>
          <a:lstStyle/>
          <a:p>
            <a:r>
              <a:rPr lang="zh-CN" altLang="en-US" dirty="0" smtClean="0">
                <a:latin typeface="+mn-lt"/>
                <a:ea typeface="+mn-ea"/>
                <a:cs typeface="+mn-ea"/>
                <a:sym typeface="+mn-lt"/>
              </a:rPr>
              <a:t>市场</a:t>
            </a:r>
            <a:r>
              <a:rPr lang="zh-CN" altLang="en-US" dirty="0">
                <a:latin typeface="+mn-lt"/>
                <a:ea typeface="+mn-ea"/>
                <a:cs typeface="+mn-ea"/>
                <a:sym typeface="+mn-lt"/>
              </a:rPr>
              <a:t>预估</a:t>
            </a:r>
          </a:p>
        </p:txBody>
      </p:sp>
      <p:graphicFrame>
        <p:nvGraphicFramePr>
          <p:cNvPr id="18" name="图表 17"/>
          <p:cNvGraphicFramePr>
            <a:graphicFrameLocks/>
          </p:cNvGraphicFramePr>
          <p:nvPr>
            <p:extLst/>
          </p:nvPr>
        </p:nvGraphicFramePr>
        <p:xfrm>
          <a:off x="44785" y="2657139"/>
          <a:ext cx="6011846" cy="2915322"/>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79479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p:blipFill>
        <p:spPr>
          <a:xfrm>
            <a:off x="6800428" y="2505710"/>
            <a:ext cx="3443790" cy="3120671"/>
          </a:xfrm>
          <a:prstGeom prst="rect">
            <a:avLst/>
          </a:prstGeom>
        </p:spPr>
      </p:pic>
      <p:sp>
        <p:nvSpPr>
          <p:cNvPr id="2" name="标题 1"/>
          <p:cNvSpPr>
            <a:spLocks noGrp="1"/>
          </p:cNvSpPr>
          <p:nvPr>
            <p:ph type="title"/>
          </p:nvPr>
        </p:nvSpPr>
        <p:spPr>
          <a:xfrm>
            <a:off x="149860" y="154778"/>
            <a:ext cx="2967990" cy="628015"/>
          </a:xfrm>
        </p:spPr>
        <p:txBody>
          <a:bodyPr/>
          <a:lstStyle/>
          <a:p>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backgroundRemoval t="667" b="98000" l="34273" r="100000">
                        <a14:foregroundMark x1="65500" y1="7091" x2="98000" y2="94000"/>
                        <a14:foregroundMark x1="85182" y1="10667" x2="99818" y2="54424"/>
                        <a14:foregroundMark x1="97682" y1="29091" x2="91682" y2="93576"/>
                        <a14:foregroundMark x1="58818" y1="64909" x2="85500" y2="75576"/>
                        <a14:foregroundMark x1="60318" y1="77576" x2="81000" y2="91576"/>
                      </a14:backgroundRemoval>
                    </a14:imgEffect>
                  </a14:imgLayer>
                </a14:imgProps>
              </a:ext>
              <a:ext uri="{28A0092B-C50C-407E-A947-70E740481C1C}">
                <a14:useLocalDpi xmlns:a14="http://schemas.microsoft.com/office/drawing/2010/main" val="0"/>
              </a:ext>
            </a:extLst>
          </a:blip>
          <a:stretch>
            <a:fillRect/>
          </a:stretch>
        </p:blipFill>
        <p:spPr>
          <a:xfrm>
            <a:off x="4693429" y="1238956"/>
            <a:ext cx="7492059" cy="5619044"/>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分段市场渗透</a:t>
            </a:r>
          </a:p>
        </p:txBody>
      </p:sp>
      <p:sp>
        <p:nvSpPr>
          <p:cNvPr id="5" name="文本框 4"/>
          <p:cNvSpPr txBox="1"/>
          <p:nvPr/>
        </p:nvSpPr>
        <p:spPr>
          <a:xfrm>
            <a:off x="1830070" y="5360035"/>
            <a:ext cx="1186180" cy="321945"/>
          </a:xfrm>
          <a:prstGeom prst="rect">
            <a:avLst/>
          </a:prstGeom>
          <a:noFill/>
        </p:spPr>
        <p:txBody>
          <a:bodyPr wrap="square" rtlCol="0">
            <a:spAutoFit/>
          </a:bodyPr>
          <a:lstStyle/>
          <a:p>
            <a:r>
              <a:rPr lang="zh-CN" altLang="en-US" sz="1500">
                <a:solidFill>
                  <a:schemeClr val="bg2"/>
                </a:solidFill>
                <a:cs typeface="+mn-ea"/>
                <a:sym typeface="+mn-lt"/>
              </a:rPr>
              <a:t>客户：</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extLst>
              <p:ext uri="{D42A27DB-BD31-4B8C-83A1-F6EECF244321}">
                <p14:modId xmlns:p14="http://schemas.microsoft.com/office/powerpoint/2010/main" val="268551744"/>
              </p:ext>
            </p:extLst>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410796882"/>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47980969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346000962"/>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691285048"/>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762806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22172403"/>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1228929346"/>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8065100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095884"/>
            <a:ext cx="8103870" cy="2909358"/>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239647"/>
            <a:ext cx="7457361" cy="1661993"/>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873" t="31028" r="13484" b="28315"/>
          <a:stretch>
            <a:fillRect/>
          </a:stretch>
        </p:blipFill>
        <p:spPr>
          <a:xfrm>
            <a:off x="1150256" y="1243188"/>
            <a:ext cx="1731791" cy="2127450"/>
          </a:xfrm>
          <a:prstGeom prst="rect">
            <a:avLst/>
          </a:prstGeom>
        </p:spPr>
      </p:pic>
      <p:sp>
        <p:nvSpPr>
          <p:cNvPr id="10" name="矩形 9"/>
          <p:cNvSpPr/>
          <p:nvPr/>
        </p:nvSpPr>
        <p:spPr>
          <a:xfrm>
            <a:off x="3944196" y="4807567"/>
            <a:ext cx="8103870" cy="160993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957021"/>
            <a:ext cx="5816733" cy="1297663"/>
          </a:xfrm>
          <a:prstGeom prst="rect">
            <a:avLst/>
          </a:prstGeom>
          <a:noFill/>
        </p:spPr>
        <p:txBody>
          <a:bodyPr wrap="square" rtlCol="0">
            <a:spAutoFit/>
          </a:bodyPr>
          <a:lstStyle/>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参与多项人工智能行业落地项目</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a:t>
            </a:r>
            <a:endPar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项目负责人</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6202" y="4133693"/>
            <a:ext cx="1626027" cy="2127450"/>
          </a:xfrm>
          <a:prstGeom prst="rect">
            <a:avLst/>
          </a:prstGeom>
        </p:spPr>
      </p:pic>
    </p:spTree>
    <p:extLst>
      <p:ext uri="{BB962C8B-B14F-4D97-AF65-F5344CB8AC3E}">
        <p14:creationId xmlns:p14="http://schemas.microsoft.com/office/powerpoint/2010/main" val="304392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尹晓辉 技术副总监</a:t>
            </a:r>
            <a:endParaRPr lang="en-US" altLang="zh-CN" sz="1500" u="sng" dirty="0" smtClean="0">
              <a:solidFill>
                <a:schemeClr val="bg2"/>
              </a:solidFill>
            </a:endParaRPr>
          </a:p>
          <a:p>
            <a:pPr algn="ctr">
              <a:lnSpc>
                <a:spcPct val="150000"/>
              </a:lnSpc>
            </a:pPr>
            <a:r>
              <a:rPr lang="zh-CN" altLang="zh-CN" sz="1500" dirty="0" smtClean="0">
                <a:solidFill>
                  <a:schemeClr val="bg2"/>
                </a:solidFill>
              </a:rPr>
              <a:t>计算机</a:t>
            </a:r>
            <a:r>
              <a:rPr lang="zh-CN" altLang="en-US" sz="1500" dirty="0" smtClean="0">
                <a:solidFill>
                  <a:schemeClr val="bg2"/>
                </a:solidFill>
              </a:rPr>
              <a:t>专业优秀学生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常得旺 财务总监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工商管理专业，</a:t>
            </a:r>
            <a:r>
              <a:rPr lang="zh-CN" altLang="zh-CN" sz="1500" dirty="0" smtClean="0">
                <a:solidFill>
                  <a:schemeClr val="bg2"/>
                </a:solidFill>
              </a:rPr>
              <a:t>创</a:t>
            </a:r>
            <a:r>
              <a:rPr lang="zh-CN" altLang="zh-CN" sz="1500" dirty="0">
                <a:solidFill>
                  <a:schemeClr val="bg2"/>
                </a:solidFill>
              </a:rPr>
              <a:t>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4037365"/>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1"/>
                </a:solidFill>
              </a:rPr>
              <a:t> </a:t>
            </a:r>
            <a:r>
              <a:rPr lang="zh-CN" altLang="en-US" sz="1500" u="sng" dirty="0" smtClean="0">
                <a:solidFill>
                  <a:schemeClr val="bg1"/>
                </a:solidFill>
              </a:rPr>
              <a:t>郑志</a:t>
            </a:r>
            <a:r>
              <a:rPr lang="zh-CN" altLang="en-US" sz="1500" u="sng" dirty="0" smtClean="0">
                <a:solidFill>
                  <a:schemeClr val="bg1"/>
                </a:solidFill>
              </a:rPr>
              <a:t>宇 技术副总监</a:t>
            </a:r>
            <a:endParaRPr lang="en-US" altLang="zh-CN" sz="1500" u="sng" dirty="0" smtClean="0">
              <a:solidFill>
                <a:schemeClr val="bg1"/>
              </a:solidFill>
            </a:endParaRPr>
          </a:p>
          <a:p>
            <a:pPr algn="ctr">
              <a:lnSpc>
                <a:spcPct val="150000"/>
              </a:lnSpc>
            </a:pPr>
            <a:r>
              <a:rPr lang="zh-CN" altLang="en-US" sz="1500" u="sng" dirty="0" smtClean="0">
                <a:solidFill>
                  <a:schemeClr val="bg1"/>
                </a:solidFill>
              </a:rPr>
              <a:t>完成国家级大学生创新创业项目</a:t>
            </a:r>
            <a:r>
              <a:rPr lang="en-US" altLang="zh-CN" sz="1500" u="sng" dirty="0" smtClean="0">
                <a:solidFill>
                  <a:schemeClr val="bg1"/>
                </a:solidFill>
              </a:rPr>
              <a:t>1</a:t>
            </a:r>
            <a:r>
              <a:rPr lang="zh-CN" altLang="en-US" sz="1500" u="sng" dirty="0" smtClean="0">
                <a:solidFill>
                  <a:schemeClr val="bg1"/>
                </a:solidFill>
              </a:rPr>
              <a:t>项，多次参加创业大赛，负责</a:t>
            </a:r>
            <a:r>
              <a:rPr lang="zh-CN" altLang="en-US" sz="1500" u="sng" dirty="0" smtClean="0">
                <a:solidFill>
                  <a:schemeClr val="bg1"/>
                </a:solidFill>
              </a:rPr>
              <a:t>搭建软件</a:t>
            </a:r>
            <a:r>
              <a:rPr lang="zh-CN" altLang="en-US" sz="1500" u="sng" dirty="0" smtClean="0">
                <a:solidFill>
                  <a:schemeClr val="bg1"/>
                </a:solidFill>
              </a:rPr>
              <a:t>平台与</a:t>
            </a:r>
            <a:r>
              <a:rPr lang="en-US" altLang="zh-CN" sz="1500" u="sng" dirty="0" smtClean="0">
                <a:solidFill>
                  <a:schemeClr val="bg1"/>
                </a:solidFill>
              </a:rPr>
              <a:t>API</a:t>
            </a:r>
            <a:r>
              <a:rPr lang="zh-CN" altLang="en-US" sz="1500" u="sng" dirty="0" smtClean="0">
                <a:solidFill>
                  <a:schemeClr val="bg1"/>
                </a:solidFill>
              </a:rPr>
              <a:t>接口服务器维护</a:t>
            </a:r>
            <a:endParaRPr lang="en-US" altLang="zh-CN" sz="1500" u="sng"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刘珂 产品经理</a:t>
            </a:r>
            <a:endParaRPr lang="en-US" altLang="zh-CN" sz="1500" u="sng" dirty="0" smtClean="0">
              <a:solidFill>
                <a:schemeClr val="bg2"/>
              </a:solidFill>
            </a:endParaRPr>
          </a:p>
          <a:p>
            <a:pPr algn="ctr">
              <a:lnSpc>
                <a:spcPct val="150000"/>
              </a:lnSpc>
            </a:pPr>
            <a:r>
              <a:rPr lang="zh-CN" altLang="zh-CN" sz="1500" dirty="0">
                <a:solidFill>
                  <a:schemeClr val="bg2"/>
                </a:solidFill>
              </a:rPr>
              <a:t>曾</a:t>
            </a:r>
            <a:r>
              <a:rPr lang="zh-CN" altLang="zh-CN" sz="1500" dirty="0" smtClean="0">
                <a:solidFill>
                  <a:schemeClr val="bg2"/>
                </a:solidFill>
              </a:rPr>
              <a:t>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a:solidFill>
                  <a:schemeClr val="bg2"/>
                </a:solidFill>
              </a:rPr>
              <a:t>项</a:t>
            </a:r>
            <a:r>
              <a:rPr lang="zh-CN" altLang="zh-CN" sz="1500" dirty="0" smtClean="0">
                <a:solidFill>
                  <a:schemeClr val="bg2"/>
                </a:solidFill>
              </a:rPr>
              <a:t>、</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马子儒 技术总监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王丹阳 市场总监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电气工程专业，</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97393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0"/>
            <a:ext cx="12192000" cy="6856730"/>
            <a:chOff x="0" y="0"/>
            <a:chExt cx="19200" cy="10798"/>
          </a:xfrm>
        </p:grpSpPr>
        <p:grpSp>
          <p:nvGrpSpPr>
            <p:cNvPr id="19" name="组合 18"/>
            <p:cNvGrpSpPr/>
            <p:nvPr/>
          </p:nvGrpSpPr>
          <p:grpSpPr>
            <a:xfrm>
              <a:off x="0" y="0"/>
              <a:ext cx="19200" cy="10799"/>
              <a:chOff x="1" y="1217"/>
              <a:chExt cx="19081" cy="9452"/>
            </a:xfrm>
          </p:grpSpPr>
          <p:grpSp>
            <p:nvGrpSpPr>
              <p:cNvPr id="43" name="组合 42"/>
              <p:cNvGrpSpPr/>
              <p:nvPr/>
            </p:nvGrpSpPr>
            <p:grpSpPr>
              <a:xfrm>
                <a:off x="1" y="1217"/>
                <a:ext cx="19081" cy="9452"/>
                <a:chOff x="229868" y="772159"/>
                <a:chExt cx="5865924" cy="6085841"/>
              </a:xfrm>
            </p:grpSpPr>
            <p:sp>
              <p:nvSpPr>
                <p:cNvPr id="3" name="PA-矩形 2"/>
                <p:cNvSpPr/>
                <p:nvPr>
                  <p:custDataLst>
                    <p:tags r:id="rId2"/>
                  </p:custDataLst>
                </p:nvPr>
              </p:nvSpPr>
              <p:spPr>
                <a:xfrm>
                  <a:off x="3801500" y="4926396"/>
                  <a:ext cx="2294292" cy="193160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矩形 6"/>
                <p:cNvSpPr/>
                <p:nvPr>
                  <p:custDataLst>
                    <p:tags r:id="rId3"/>
                  </p:custDataLst>
                </p:nvPr>
              </p:nvSpPr>
              <p:spPr>
                <a:xfrm>
                  <a:off x="4659208" y="3214351"/>
                  <a:ext cx="1426747" cy="1712045"/>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PA-矩形 8"/>
                <p:cNvSpPr/>
                <p:nvPr>
                  <p:custDataLst>
                    <p:tags r:id="rId4"/>
                  </p:custDataLst>
                </p:nvPr>
              </p:nvSpPr>
              <p:spPr>
                <a:xfrm>
                  <a:off x="229868" y="4926396"/>
                  <a:ext cx="1875276" cy="1931604"/>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矩形 13"/>
                <p:cNvSpPr/>
                <p:nvPr>
                  <p:custDataLst>
                    <p:tags r:id="rId5"/>
                  </p:custDataLst>
                </p:nvPr>
              </p:nvSpPr>
              <p:spPr>
                <a:xfrm>
                  <a:off x="229868" y="772159"/>
                  <a:ext cx="2256852" cy="2442452"/>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PA-矩形 41"/>
                <p:cNvSpPr/>
                <p:nvPr>
                  <p:custDataLst>
                    <p:tags r:id="rId6"/>
                  </p:custDataLst>
                </p:nvPr>
              </p:nvSpPr>
              <p:spPr>
                <a:xfrm>
                  <a:off x="229868" y="3214351"/>
                  <a:ext cx="2077867" cy="1712045"/>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矩形 14"/>
              <p:cNvSpPr/>
              <p:nvPr/>
            </p:nvSpPr>
            <p:spPr>
              <a:xfrm>
                <a:off x="6716" y="5017"/>
                <a:ext cx="7709" cy="2654"/>
              </a:xfrm>
              <a:prstGeom prst="rect">
                <a:avLst/>
              </a:prstGeom>
              <a:blipFill rotWithShape="1">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6098" y="7669"/>
                <a:ext cx="5521" cy="2999"/>
              </a:xfrm>
              <a:prstGeom prst="rect">
                <a:avLst/>
              </a:prstGeom>
              <a:blipFill rotWithShape="1">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2779" y="1218"/>
                <a:ext cx="6303" cy="3799"/>
              </a:xfrm>
              <a:prstGeom prst="rect">
                <a:avLst/>
              </a:prstGeom>
              <a:blipFill rotWithShape="1">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7355" y="0"/>
              <a:ext cx="5503" cy="4343"/>
            </a:xfrm>
            <a:prstGeom prst="rect">
              <a:avLst/>
            </a:prstGeom>
            <a:blipFill rotWithShape="1">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占位符 22"/>
          <p:cNvSpPr>
            <a:spLocks noGrp="1"/>
          </p:cNvSpPr>
          <p:nvPr>
            <p:ph type="body" sz="quarter" idx="13"/>
          </p:nvPr>
        </p:nvSpPr>
        <p:spPr/>
        <p:txBody>
          <a:bodyPr>
            <a:normAutofit lnSpcReduction="10000"/>
          </a:bodyPr>
          <a:lstStyle/>
          <a:p>
            <a:endParaRPr lang="zh-CN" altLang="en-US">
              <a:latin typeface="+mn-lt"/>
              <a:ea typeface="+mn-ea"/>
              <a:cs typeface="+mn-ea"/>
              <a:sym typeface="+mn-lt"/>
            </a:endParaRPr>
          </a:p>
        </p:txBody>
      </p:sp>
      <p:sp>
        <p:nvSpPr>
          <p:cNvPr id="20" name="矩形 19"/>
          <p:cNvSpPr/>
          <p:nvPr/>
        </p:nvSpPr>
        <p:spPr>
          <a:xfrm>
            <a:off x="635" y="2295525"/>
            <a:ext cx="12204700" cy="2586355"/>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3830955" y="2528570"/>
            <a:ext cx="4777760" cy="2616101"/>
          </a:xfrm>
          <a:prstGeom prst="rect">
            <a:avLst/>
          </a:prstGeom>
          <a:noFill/>
        </p:spPr>
        <p:txBody>
          <a:bodyPr wrap="square" rtlCol="0">
            <a:spAutoFit/>
          </a:bodyPr>
          <a:lstStyle/>
          <a:p>
            <a:pPr algn="ct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项目</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依托</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华北电力大学</a:t>
            </a:r>
            <a:endParaRPr lang="en-US" altLang="zh-CN"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河北省</a:t>
            </a:r>
            <a:r>
              <a:rPr lang="zh-CN" altLang="en-US" sz="2000" b="1" spc="300" dirty="0">
                <a:solidFill>
                  <a:schemeClr val="bg2"/>
                </a:solidFill>
                <a:latin typeface="方正兰亭纤黑_GBK" panose="02000000000000000000" pitchFamily="2" charset="-122"/>
                <a:ea typeface="方正兰亭纤黑_GBK" panose="02000000000000000000" pitchFamily="2" charset="-122"/>
                <a:cs typeface="+mn-ea"/>
                <a:sym typeface="+mn-lt"/>
              </a:rPr>
              <a:t>输变电安全防御重点实验室</a:t>
            </a: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lnSpc>
                <a:spcPct val="150000"/>
              </a:lnSpc>
            </a:pPr>
            <a:endParaRPr lang="zh-CN" altLang="en-US" sz="2000" spc="3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extLst>
      <p:ext uri="{BB962C8B-B14F-4D97-AF65-F5344CB8AC3E}">
        <p14:creationId xmlns:p14="http://schemas.microsoft.com/office/powerpoint/2010/main" val="354548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86270" y="435086"/>
            <a:ext cx="3683000" cy="3000821"/>
          </a:xfrm>
          <a:prstGeom prst="rect">
            <a:avLst/>
          </a:prstGeom>
          <a:noFill/>
        </p:spPr>
        <p:txBody>
          <a:bodyPr wrap="square" rtlCol="0">
            <a:spAutoFit/>
          </a:bodyPr>
          <a:lstStyle/>
          <a:p>
            <a:pPr fontAlgn="auto">
              <a:lnSpc>
                <a:spcPct val="150000"/>
              </a:lnSpc>
            </a:pPr>
            <a:r>
              <a:rPr lang="zh-CN" altLang="en-US" sz="3000" dirty="0">
                <a:solidFill>
                  <a:schemeClr val="bg2"/>
                </a:solidFill>
                <a:latin typeface="+mn-ea"/>
                <a:cs typeface="+mn-ea"/>
                <a:sym typeface="+mn-lt"/>
              </a:rPr>
              <a:t>融资</a:t>
            </a:r>
            <a:r>
              <a:rPr lang="zh-CN" altLang="en-US" sz="3000" dirty="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公司</a:t>
            </a:r>
            <a:r>
              <a:rPr lang="zh-CN" altLang="en-US" sz="2200" dirty="0">
                <a:solidFill>
                  <a:schemeClr val="bg1"/>
                </a:solidFill>
                <a:latin typeface="方正兰亭纤黑_GBK" panose="02000000000000000000" pitchFamily="2" charset="-122"/>
                <a:ea typeface="方正兰亭纤黑_GBK" panose="02000000000000000000" pitchFamily="2" charset="-122"/>
                <a:cs typeface="+mn-ea"/>
                <a:sym typeface="+mn-lt"/>
              </a:rPr>
              <a:t>出让           股权</a:t>
            </a:r>
          </a:p>
          <a:p>
            <a:pPr fontAlgn="auto">
              <a:lnSpc>
                <a:spcPct val="150000"/>
              </a:lnSpc>
            </a:pPr>
            <a:r>
              <a:rPr lang="en-US" altLang="zh-CN"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融资</a:t>
            </a:r>
            <a:r>
              <a:rPr lang="zh-CN" altLang="en-US" sz="2200" dirty="0">
                <a:solidFill>
                  <a:schemeClr val="bg1"/>
                </a:solidFill>
                <a:latin typeface="方正兰亭纤黑_GBK" panose="02000000000000000000" pitchFamily="2" charset="-122"/>
                <a:ea typeface="方正兰亭纤黑_GBK" panose="02000000000000000000" pitchFamily="2" charset="-122"/>
                <a:cs typeface="+mn-ea"/>
                <a:sym typeface="+mn-lt"/>
              </a:rPr>
              <a:t>金额</a:t>
            </a:r>
          </a:p>
          <a:p>
            <a:pPr fontAlgn="auto">
              <a:lnSpc>
                <a:spcPct val="150000"/>
              </a:lnSpc>
            </a:pPr>
            <a:r>
              <a:rPr lang="zh-CN" altLang="en-US" sz="3000" dirty="0">
                <a:solidFill>
                  <a:schemeClr val="bg2"/>
                </a:solidFill>
                <a:latin typeface="+mn-ea"/>
                <a:cs typeface="+mn-ea"/>
                <a:sym typeface="+mn-lt"/>
              </a:rPr>
              <a:t>退出计划</a:t>
            </a:r>
            <a:r>
              <a:rPr lang="zh-CN" altLang="en-US" sz="3000" dirty="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后期</a:t>
            </a:r>
            <a:r>
              <a:rPr lang="zh-CN" altLang="en-US" sz="2200" dirty="0">
                <a:solidFill>
                  <a:schemeClr val="bg1"/>
                </a:solidFill>
                <a:latin typeface="方正兰亭纤黑_GBK" panose="02000000000000000000" pitchFamily="2" charset="-122"/>
                <a:ea typeface="方正兰亭纤黑_GBK" panose="02000000000000000000" pitchFamily="2" charset="-122"/>
                <a:cs typeface="+mn-ea"/>
                <a:sym typeface="+mn-lt"/>
              </a:rPr>
              <a:t>由管理层回购（</a:t>
            </a:r>
            <a:r>
              <a:rPr lang="en-US" altLang="zh-CN" sz="2200" dirty="0">
                <a:solidFill>
                  <a:schemeClr val="bg1"/>
                </a:solidFill>
                <a:latin typeface="方正兰亭纤黑_GBK" panose="02000000000000000000" pitchFamily="2" charset="-122"/>
                <a:ea typeface="方正兰亭纤黑_GBK" panose="02000000000000000000" pitchFamily="2" charset="-122"/>
                <a:cs typeface="+mn-ea"/>
                <a:sym typeface="+mn-lt"/>
              </a:rPr>
              <a:t>5</a:t>
            </a:r>
            <a:r>
              <a:rPr lang="zh-CN" altLang="en-US" sz="2200" dirty="0">
                <a:solidFill>
                  <a:schemeClr val="bg1"/>
                </a:solidFill>
                <a:latin typeface="方正兰亭纤黑_GBK" panose="02000000000000000000" pitchFamily="2" charset="-122"/>
                <a:ea typeface="方正兰亭纤黑_GBK" panose="02000000000000000000" pitchFamily="2" charset="-122"/>
                <a:cs typeface="+mn-ea"/>
                <a:sym typeface="+mn-lt"/>
              </a:rPr>
              <a:t>年）</a:t>
            </a:r>
            <a:endParaRPr lang="en-US" altLang="zh-CN" sz="22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3" name="矩形 2"/>
          <p:cNvSpPr/>
          <p:nvPr/>
        </p:nvSpPr>
        <p:spPr>
          <a:xfrm>
            <a:off x="8321040" y="1172918"/>
            <a:ext cx="1013460" cy="553085"/>
          </a:xfrm>
          <a:prstGeom prst="rect">
            <a:avLst/>
          </a:prstGeom>
          <a:noFill/>
          <a:ln>
            <a:noFill/>
          </a:ln>
        </p:spPr>
        <p:txBody>
          <a:bodyPr wrap="square" rtlCol="0" anchor="t">
            <a:spAutoFit/>
          </a:bodyPr>
          <a:lstStyle/>
          <a:p>
            <a:pPr algn="ctr"/>
            <a:r>
              <a:rPr lang="en-US" altLang="zh-C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12% </a:t>
            </a:r>
          </a:p>
        </p:txBody>
      </p:sp>
      <p:sp>
        <p:nvSpPr>
          <p:cNvPr id="5" name="矩形 4"/>
          <p:cNvSpPr/>
          <p:nvPr/>
        </p:nvSpPr>
        <p:spPr>
          <a:xfrm>
            <a:off x="8393911" y="1726003"/>
            <a:ext cx="1208985" cy="553998"/>
          </a:xfrm>
          <a:prstGeom prst="rect">
            <a:avLst/>
          </a:prstGeom>
          <a:noFill/>
          <a:ln>
            <a:noFill/>
          </a:ln>
        </p:spPr>
        <p:txBody>
          <a:bodyPr wrap="none" rtlCol="0" anchor="t">
            <a:spAutoFit/>
          </a:bodyPr>
          <a:lstStyle/>
          <a:p>
            <a:pPr algn="ctr"/>
            <a:r>
              <a:rPr lang="en-US" altLang="zh-CN"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150</a:t>
            </a:r>
            <a:r>
              <a:rPr lang="zh-CN" altLang="en-US"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万</a:t>
            </a:r>
            <a:endParaRPr lang="zh-CN" altLang="en-US"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图片 1" descr="151财务"/>
          <p:cNvPicPr>
            <a:picLocks noChangeAspect="1"/>
          </p:cNvPicPr>
          <p:nvPr/>
        </p:nvPicPr>
        <p:blipFill>
          <a:blip r:embed="rId3">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融资计划</a:t>
            </a:r>
          </a:p>
        </p:txBody>
      </p:sp>
      <p:sp>
        <p:nvSpPr>
          <p:cNvPr id="10" name="文本框 9"/>
          <p:cNvSpPr txBox="1"/>
          <p:nvPr/>
        </p:nvSpPr>
        <p:spPr>
          <a:xfrm>
            <a:off x="471539" y="4113828"/>
            <a:ext cx="5624461" cy="2400657"/>
          </a:xfrm>
          <a:prstGeom prst="rect">
            <a:avLst/>
          </a:prstGeom>
          <a:noFill/>
        </p:spPr>
        <p:txBody>
          <a:bodyPr wrap="square" rtlCol="0">
            <a:spAutoFit/>
          </a:bodyPr>
          <a:lstStyle/>
          <a:p>
            <a:pPr indent="0">
              <a:buFont typeface="Arial" panose="020B0604020202020204" pitchFamily="34" charset="0"/>
              <a:buNone/>
            </a:pPr>
            <a:r>
              <a:rPr lang="zh-CN" altLang="en-US" dirty="0">
                <a:solidFill>
                  <a:schemeClr val="bg2"/>
                </a:solidFill>
              </a:rPr>
              <a:t>收入公式</a:t>
            </a:r>
            <a:r>
              <a:rPr lang="zh-CN" altLang="en-US" dirty="0" smtClean="0">
                <a:solidFill>
                  <a:schemeClr val="bg2"/>
                </a:solidFill>
              </a:rPr>
              <a:t>：</a:t>
            </a:r>
            <a:endParaRPr lang="en-US" altLang="zh-CN" dirty="0" smtClean="0">
              <a:solidFill>
                <a:schemeClr val="bg2"/>
              </a:solidFill>
            </a:endParaRPr>
          </a:p>
          <a:p>
            <a:pPr indent="0">
              <a:buFont typeface="Arial" panose="020B0604020202020204" pitchFamily="34" charset="0"/>
              <a:buNone/>
            </a:pPr>
            <a:endParaRPr lang="zh-CN" altLang="en-US" sz="2000" dirty="0">
              <a:solidFill>
                <a:schemeClr val="accent2"/>
              </a:solidFill>
            </a:endParaRPr>
          </a:p>
          <a:p>
            <a:pPr fontAlgn="auto">
              <a:lnSpc>
                <a:spcPct val="110000"/>
              </a:lnSpc>
            </a:pPr>
            <a:r>
              <a:rPr lang="zh-CN" altLang="en-US" sz="2000" dirty="0" smtClean="0">
                <a:solidFill>
                  <a:schemeClr val="accent4"/>
                </a:solidFill>
              </a:rPr>
              <a:t>总收入</a:t>
            </a:r>
            <a:r>
              <a:rPr lang="en-US" altLang="zh-CN" sz="2000" dirty="0">
                <a:solidFill>
                  <a:schemeClr val="bg2"/>
                </a:solidFill>
              </a:rPr>
              <a:t>=</a:t>
            </a:r>
          </a:p>
          <a:p>
            <a:pPr fontAlgn="auto">
              <a:lnSpc>
                <a:spcPct val="120000"/>
              </a:lnSpc>
            </a:pPr>
            <a:r>
              <a:rPr lang="en-US" altLang="zh-CN" sz="2000" dirty="0">
                <a:solidFill>
                  <a:schemeClr val="accent4"/>
                </a:solidFill>
              </a:rPr>
              <a:t>	  </a:t>
            </a:r>
            <a:r>
              <a:rPr lang="en-US" altLang="zh-CN" sz="2000" dirty="0" smtClean="0">
                <a:solidFill>
                  <a:schemeClr val="accent4"/>
                </a:solidFill>
              </a:rPr>
              <a:t>  </a:t>
            </a:r>
            <a:r>
              <a:rPr lang="zh-CN" altLang="en-US" sz="2000" dirty="0">
                <a:solidFill>
                  <a:schemeClr val="accent4"/>
                </a:solidFill>
              </a:rPr>
              <a:t>打包出售解决</a:t>
            </a:r>
            <a:r>
              <a:rPr lang="zh-CN" altLang="en-US" sz="2000" dirty="0" smtClean="0">
                <a:solidFill>
                  <a:schemeClr val="accent4"/>
                </a:solidFill>
              </a:rPr>
              <a:t>方案 </a:t>
            </a:r>
            <a:r>
              <a:rPr lang="zh-CN" altLang="en-US" sz="2000" dirty="0" smtClean="0">
                <a:solidFill>
                  <a:schemeClr val="bg2"/>
                </a:solidFill>
              </a:rPr>
              <a:t>收入</a:t>
            </a:r>
            <a:r>
              <a:rPr lang="en-US" altLang="zh-CN" sz="2000" dirty="0" smtClean="0">
                <a:solidFill>
                  <a:schemeClr val="bg2"/>
                </a:solidFill>
              </a:rPr>
              <a:t>(70%)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en-US" altLang="zh-CN" sz="2000" dirty="0">
                <a:solidFill>
                  <a:schemeClr val="bg2"/>
                </a:solidFill>
              </a:rPr>
              <a:t>+  </a:t>
            </a:r>
            <a:r>
              <a:rPr lang="zh-CN" altLang="en-US" sz="2000" dirty="0">
                <a:solidFill>
                  <a:schemeClr val="accent4"/>
                </a:solidFill>
                <a:sym typeface="+mn-ea"/>
              </a:rPr>
              <a:t>提供包月</a:t>
            </a:r>
            <a:r>
              <a:rPr lang="zh-CN" altLang="en-US" sz="2000" dirty="0">
                <a:solidFill>
                  <a:schemeClr val="accent4"/>
                </a:solidFill>
              </a:rPr>
              <a:t>巡检</a:t>
            </a:r>
            <a:r>
              <a:rPr lang="zh-CN" altLang="en-US" sz="2000" dirty="0" smtClean="0">
                <a:solidFill>
                  <a:schemeClr val="accent4"/>
                </a:solidFill>
              </a:rPr>
              <a:t>服务 </a:t>
            </a:r>
            <a:r>
              <a:rPr lang="zh-CN" altLang="en-US" sz="2000" dirty="0" smtClean="0">
                <a:solidFill>
                  <a:schemeClr val="bg2"/>
                </a:solidFill>
              </a:rPr>
              <a:t>收入</a:t>
            </a:r>
            <a:r>
              <a:rPr lang="en-US" altLang="zh-CN" sz="2000" dirty="0" smtClean="0">
                <a:solidFill>
                  <a:schemeClr val="bg2"/>
                </a:solidFill>
              </a:rPr>
              <a:t>(20%)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zh-CN" altLang="en-US" sz="2000" dirty="0">
                <a:solidFill>
                  <a:schemeClr val="accent4"/>
                </a:solidFill>
              </a:rPr>
              <a:t>开放</a:t>
            </a:r>
            <a:r>
              <a:rPr lang="en-US" altLang="zh-CN" sz="2000" dirty="0">
                <a:solidFill>
                  <a:schemeClr val="accent4"/>
                </a:solidFill>
              </a:rPr>
              <a:t>API</a:t>
            </a:r>
            <a:r>
              <a:rPr lang="zh-CN" altLang="en-US" sz="2000" dirty="0">
                <a:solidFill>
                  <a:schemeClr val="accent4"/>
                </a:solidFill>
              </a:rPr>
              <a:t>接口</a:t>
            </a:r>
            <a:r>
              <a:rPr lang="zh-CN" altLang="en-US" sz="2000" dirty="0" smtClean="0">
                <a:solidFill>
                  <a:schemeClr val="accent4"/>
                </a:solidFill>
              </a:rPr>
              <a:t>收费  </a:t>
            </a:r>
            <a:r>
              <a:rPr lang="zh-CN" altLang="en-US" sz="2000" dirty="0" smtClean="0">
                <a:solidFill>
                  <a:schemeClr val="bg2"/>
                </a:solidFill>
              </a:rPr>
              <a:t>收入</a:t>
            </a:r>
            <a:r>
              <a:rPr lang="en-US" altLang="zh-CN" sz="2000" dirty="0" smtClean="0">
                <a:solidFill>
                  <a:schemeClr val="bg2"/>
                </a:solidFill>
              </a:rPr>
              <a:t>(10%)*</a:t>
            </a:r>
            <a:endParaRPr lang="zh-CN" altLang="en-US" sz="2000" dirty="0">
              <a:solidFill>
                <a:schemeClr val="bg2"/>
              </a:solidFill>
            </a:endParaRPr>
          </a:p>
          <a:p>
            <a:endParaRPr lang="zh-CN" altLang="en-US" dirty="0">
              <a:solidFill>
                <a:schemeClr val="bg2"/>
              </a:solidFill>
            </a:endParaRPr>
          </a:p>
        </p:txBody>
      </p:sp>
      <p:graphicFrame>
        <p:nvGraphicFramePr>
          <p:cNvPr id="11" name="图表 10"/>
          <p:cNvGraphicFramePr/>
          <p:nvPr>
            <p:extLst>
              <p:ext uri="{D42A27DB-BD31-4B8C-83A1-F6EECF244321}">
                <p14:modId xmlns:p14="http://schemas.microsoft.com/office/powerpoint/2010/main" val="428597080"/>
              </p:ext>
            </p:extLst>
          </p:nvPr>
        </p:nvGraphicFramePr>
        <p:xfrm>
          <a:off x="6255581" y="3715475"/>
          <a:ext cx="4752975" cy="2916418"/>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11"/>
          <p:cNvSpPr txBox="1"/>
          <p:nvPr/>
        </p:nvSpPr>
        <p:spPr>
          <a:xfrm>
            <a:off x="8393911" y="144145"/>
            <a:ext cx="2275359" cy="646331"/>
          </a:xfrm>
          <a:prstGeom prst="rect">
            <a:avLst/>
          </a:prstGeom>
          <a:noFill/>
        </p:spPr>
        <p:txBody>
          <a:bodyPr wrap="square" rtlCol="0">
            <a:spAutoFit/>
          </a:bodyPr>
          <a:lstStyle/>
          <a:p>
            <a:r>
              <a:rPr lang="zh-CN" altLang="en-US" dirty="0" smtClean="0">
                <a:solidFill>
                  <a:schemeClr val="bg2"/>
                </a:solidFill>
              </a:rPr>
              <a:t>记得插入财务指标、更改用途图</a:t>
            </a:r>
            <a:endParaRPr lang="zh-CN" altLang="en-US" dirty="0">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组合 112"/>
          <p:cNvGrpSpPr/>
          <p:nvPr/>
        </p:nvGrpSpPr>
        <p:grpSpPr>
          <a:xfrm>
            <a:off x="931933" y="3246358"/>
            <a:ext cx="2327910" cy="687070"/>
            <a:chOff x="912073" y="1301737"/>
            <a:chExt cx="2803779" cy="1790854"/>
          </a:xfrm>
        </p:grpSpPr>
        <p:grpSp>
          <p:nvGrpSpPr>
            <p:cNvPr id="114" name="Group 63"/>
            <p:cNvGrpSpPr/>
            <p:nvPr/>
          </p:nvGrpSpPr>
          <p:grpSpPr>
            <a:xfrm>
              <a:off x="912073" y="1311366"/>
              <a:ext cx="808352" cy="800100"/>
              <a:chOff x="3053268" y="4800600"/>
              <a:chExt cx="1616703" cy="1600200"/>
            </a:xfrm>
          </p:grpSpPr>
          <p:cxnSp>
            <p:nvCxnSpPr>
              <p:cNvPr id="129"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0" name="Group 63"/>
            <p:cNvGrpSpPr/>
            <p:nvPr/>
          </p:nvGrpSpPr>
          <p:grpSpPr>
            <a:xfrm rot="5400000">
              <a:off x="2911626" y="1305863"/>
              <a:ext cx="808352" cy="800100"/>
              <a:chOff x="3053268" y="4800600"/>
              <a:chExt cx="1616703" cy="1600200"/>
            </a:xfrm>
          </p:grpSpPr>
          <p:cxnSp>
            <p:nvCxnSpPr>
              <p:cNvPr id="127"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1" name="Group 63"/>
            <p:cNvGrpSpPr/>
            <p:nvPr/>
          </p:nvGrpSpPr>
          <p:grpSpPr>
            <a:xfrm rot="5400000" flipH="1">
              <a:off x="2911626" y="2279210"/>
              <a:ext cx="808352" cy="800100"/>
              <a:chOff x="3053268" y="4800600"/>
              <a:chExt cx="1616703" cy="1600200"/>
            </a:xfrm>
          </p:grpSpPr>
          <p:cxnSp>
            <p:nvCxnSpPr>
              <p:cNvPr id="12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2" name="Group 63"/>
            <p:cNvGrpSpPr/>
            <p:nvPr/>
          </p:nvGrpSpPr>
          <p:grpSpPr>
            <a:xfrm rot="16200000">
              <a:off x="916199" y="2288365"/>
              <a:ext cx="808352" cy="800100"/>
              <a:chOff x="3053268" y="4800600"/>
              <a:chExt cx="1616703" cy="1600200"/>
            </a:xfrm>
          </p:grpSpPr>
          <p:cxnSp>
            <p:nvCxnSpPr>
              <p:cNvPr id="123"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5" name="文本框 24"/>
          <p:cNvSpPr txBox="1"/>
          <p:nvPr/>
        </p:nvSpPr>
        <p:spPr>
          <a:xfrm>
            <a:off x="1092780" y="1169872"/>
            <a:ext cx="2037494" cy="369332"/>
          </a:xfrm>
          <a:prstGeom prst="rect">
            <a:avLst/>
          </a:prstGeom>
          <a:noFill/>
        </p:spPr>
        <p:txBody>
          <a:bodyPr wrap="square" rtlCol="0">
            <a:spAutoFit/>
          </a:bodyPr>
          <a:lstStyle/>
          <a:p>
            <a:r>
              <a:rPr lang="zh-CN" altLang="en-US" spc="600" dirty="0">
                <a:solidFill>
                  <a:schemeClr val="bg2"/>
                </a:solidFill>
                <a:cs typeface="+mn-ea"/>
                <a:sym typeface="+mn-lt"/>
              </a:rPr>
              <a:t>优化产品体验</a:t>
            </a:r>
          </a:p>
        </p:txBody>
      </p:sp>
      <p:sp>
        <p:nvSpPr>
          <p:cNvPr id="131" name="矩形 130"/>
          <p:cNvSpPr/>
          <p:nvPr>
            <p:custDataLst>
              <p:tags r:id="rId1"/>
            </p:custDataLst>
          </p:nvPr>
        </p:nvSpPr>
        <p:spPr>
          <a:xfrm>
            <a:off x="4056455" y="800100"/>
            <a:ext cx="5631815" cy="92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horz" wrap="square" lIns="90000" tIns="0" rIns="90000" bIns="46800" numCol="1" spcCol="0" rtlCol="0" fromWordArt="0" anchor="t" anchorCtr="0" forceAA="0" compatLnSpc="1">
            <a:noAutofit/>
          </a:bodyPr>
          <a:lstStyle/>
          <a:p>
            <a:pPr defTabSz="865505" fontAlgn="base">
              <a:lnSpc>
                <a:spcPct val="150000"/>
              </a:lnSpc>
              <a:spcBef>
                <a:spcPct val="0"/>
              </a:spcBef>
              <a:spcAft>
                <a:spcPct val="0"/>
              </a:spcAft>
            </a:pPr>
            <a:r>
              <a:rPr lang="zh-CN" altLang="en-US" spc="130" dirty="0">
                <a:solidFill>
                  <a:schemeClr val="bg1"/>
                </a:solidFill>
                <a:uFillTx/>
                <a:cs typeface="+mn-ea"/>
                <a:sym typeface="+mn-lt"/>
              </a:rPr>
              <a:t>进驻巡检一线改进产品，调研改进产品细节。</a:t>
            </a:r>
          </a:p>
          <a:p>
            <a:pPr defTabSz="865505" fontAlgn="base">
              <a:lnSpc>
                <a:spcPct val="150000"/>
              </a:lnSpc>
              <a:spcBef>
                <a:spcPct val="0"/>
              </a:spcBef>
              <a:spcAft>
                <a:spcPct val="0"/>
              </a:spcAft>
            </a:pPr>
            <a:r>
              <a:rPr lang="zh-CN" altLang="en-US" spc="130" dirty="0">
                <a:solidFill>
                  <a:schemeClr val="bg1"/>
                </a:solidFill>
                <a:uFillTx/>
                <a:cs typeface="+mn-ea"/>
                <a:sym typeface="+mn-lt"/>
              </a:rPr>
              <a:t>为一线工人用户提供更人性化、更耐用化的产品</a:t>
            </a:r>
            <a:endParaRPr lang="zh-CN" altLang="en-US" sz="1700" dirty="0">
              <a:solidFill>
                <a:schemeClr val="bg1"/>
              </a:solidFill>
              <a:cs typeface="+mn-ea"/>
              <a:sym typeface="+mn-lt"/>
            </a:endParaRPr>
          </a:p>
          <a:p>
            <a:pPr algn="l" defTabSz="865505" fontAlgn="base">
              <a:lnSpc>
                <a:spcPct val="150000"/>
              </a:lnSpc>
              <a:spcBef>
                <a:spcPct val="0"/>
              </a:spcBef>
              <a:spcAft>
                <a:spcPct val="0"/>
              </a:spcAft>
            </a:pPr>
            <a:endParaRPr lang="zh-CN" altLang="en-US" sz="1500" kern="1200" spc="150" dirty="0">
              <a:solidFill>
                <a:schemeClr val="bg1"/>
              </a:solidFill>
              <a:effectLst/>
              <a:cs typeface="+mn-ea"/>
              <a:sym typeface="+mn-lt"/>
            </a:endParaRPr>
          </a:p>
        </p:txBody>
      </p:sp>
      <p:grpSp>
        <p:nvGrpSpPr>
          <p:cNvPr id="132" name="组合 131"/>
          <p:cNvGrpSpPr/>
          <p:nvPr/>
        </p:nvGrpSpPr>
        <p:grpSpPr>
          <a:xfrm>
            <a:off x="931933" y="999677"/>
            <a:ext cx="2352174" cy="681616"/>
            <a:chOff x="912073" y="1301737"/>
            <a:chExt cx="2803779" cy="1790854"/>
          </a:xfrm>
        </p:grpSpPr>
        <p:grpSp>
          <p:nvGrpSpPr>
            <p:cNvPr id="133" name="Group 63"/>
            <p:cNvGrpSpPr/>
            <p:nvPr/>
          </p:nvGrpSpPr>
          <p:grpSpPr>
            <a:xfrm>
              <a:off x="912073" y="1311366"/>
              <a:ext cx="808352" cy="800100"/>
              <a:chOff x="3053268" y="4800600"/>
              <a:chExt cx="1616703" cy="1600200"/>
            </a:xfrm>
          </p:grpSpPr>
          <p:cxnSp>
            <p:nvCxnSpPr>
              <p:cNvPr id="143"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4" name="Group 63"/>
            <p:cNvGrpSpPr/>
            <p:nvPr/>
          </p:nvGrpSpPr>
          <p:grpSpPr>
            <a:xfrm rot="5400000">
              <a:off x="2911626" y="1305863"/>
              <a:ext cx="808352" cy="800100"/>
              <a:chOff x="3053268" y="4800600"/>
              <a:chExt cx="1616703" cy="1600200"/>
            </a:xfrm>
          </p:grpSpPr>
          <p:cxnSp>
            <p:nvCxnSpPr>
              <p:cNvPr id="1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5" name="Group 63"/>
            <p:cNvGrpSpPr/>
            <p:nvPr/>
          </p:nvGrpSpPr>
          <p:grpSpPr>
            <a:xfrm rot="5400000" flipH="1">
              <a:off x="2911626" y="2279210"/>
              <a:ext cx="808352" cy="800100"/>
              <a:chOff x="3053268" y="4800600"/>
              <a:chExt cx="1616703" cy="1600200"/>
            </a:xfrm>
          </p:grpSpPr>
          <p:cxnSp>
            <p:nvCxnSpPr>
              <p:cNvPr id="139"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6" name="Group 63"/>
            <p:cNvGrpSpPr/>
            <p:nvPr/>
          </p:nvGrpSpPr>
          <p:grpSpPr>
            <a:xfrm rot="16200000">
              <a:off x="916199" y="2288365"/>
              <a:ext cx="808352" cy="800100"/>
              <a:chOff x="3053268" y="4800600"/>
              <a:chExt cx="1616703" cy="1600200"/>
            </a:xfrm>
          </p:grpSpPr>
          <p:cxnSp>
            <p:nvCxnSpPr>
              <p:cNvPr id="137"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9" name="文本框 28"/>
          <p:cNvSpPr txBox="1"/>
          <p:nvPr/>
        </p:nvSpPr>
        <p:spPr>
          <a:xfrm>
            <a:off x="1032766" y="3405743"/>
            <a:ext cx="2097741" cy="368300"/>
          </a:xfrm>
          <a:prstGeom prst="rect">
            <a:avLst/>
          </a:prstGeom>
          <a:noFill/>
        </p:spPr>
        <p:txBody>
          <a:bodyPr wrap="square" rtlCol="0">
            <a:spAutoFit/>
          </a:bodyPr>
          <a:lstStyle/>
          <a:p>
            <a:r>
              <a:rPr lang="zh-CN" altLang="en-US" spc="600" dirty="0">
                <a:solidFill>
                  <a:schemeClr val="bg2"/>
                </a:solidFill>
                <a:cs typeface="+mn-ea"/>
                <a:sym typeface="+mn-lt"/>
              </a:rPr>
              <a:t>升级现有技术</a:t>
            </a:r>
          </a:p>
        </p:txBody>
      </p:sp>
      <p:sp>
        <p:nvSpPr>
          <p:cNvPr id="56" name="文本框 55"/>
          <p:cNvSpPr txBox="1"/>
          <p:nvPr/>
        </p:nvSpPr>
        <p:spPr>
          <a:xfrm>
            <a:off x="3920565" y="3119283"/>
            <a:ext cx="6795247" cy="923330"/>
          </a:xfrm>
          <a:prstGeom prst="rect">
            <a:avLst/>
          </a:prstGeom>
          <a:noFill/>
        </p:spPr>
        <p:txBody>
          <a:bodyPr wrap="square" rtlCol="0">
            <a:spAutoFit/>
          </a:bodyPr>
          <a:lstStyle/>
          <a:p>
            <a:pPr>
              <a:lnSpc>
                <a:spcPct val="150000"/>
              </a:lnSpc>
            </a:pPr>
            <a:r>
              <a:rPr lang="zh-CN" altLang="en-US" spc="130" dirty="0" smtClean="0">
                <a:solidFill>
                  <a:srgbClr val="FFC000"/>
                </a:solidFill>
                <a:cs typeface="+mn-ea"/>
                <a:sym typeface="+mn-lt"/>
              </a:rPr>
              <a:t>扩充</a:t>
            </a:r>
            <a:r>
              <a:rPr lang="zh-CN" altLang="en-US" spc="130" dirty="0">
                <a:solidFill>
                  <a:srgbClr val="FFC000"/>
                </a:solidFill>
                <a:cs typeface="+mn-ea"/>
                <a:sym typeface="+mn-lt"/>
              </a:rPr>
              <a:t>缺陷数据集</a:t>
            </a:r>
            <a:r>
              <a:rPr lang="zh-CN" altLang="en-US" spc="130" dirty="0">
                <a:solidFill>
                  <a:schemeClr val="bg1"/>
                </a:solidFill>
                <a:cs typeface="+mn-ea"/>
                <a:sym typeface="+mn-lt"/>
              </a:rPr>
              <a:t>：继续研发深度学习算法，争取识别出</a:t>
            </a:r>
            <a:r>
              <a:rPr lang="en-US" altLang="zh-CN" spc="130" dirty="0" smtClean="0">
                <a:solidFill>
                  <a:schemeClr val="bg1"/>
                </a:solidFill>
                <a:cs typeface="+mn-ea"/>
                <a:sym typeface="+mn-lt"/>
              </a:rPr>
              <a:t>20</a:t>
            </a:r>
            <a:r>
              <a:rPr lang="zh-CN" altLang="en-US" spc="130" dirty="0" smtClean="0">
                <a:solidFill>
                  <a:schemeClr val="bg1"/>
                </a:solidFill>
                <a:cs typeface="+mn-ea"/>
                <a:sym typeface="+mn-lt"/>
              </a:rPr>
              <a:t>种</a:t>
            </a:r>
            <a:r>
              <a:rPr lang="zh-CN" altLang="en-US" spc="130" dirty="0">
                <a:solidFill>
                  <a:schemeClr val="bg1"/>
                </a:solidFill>
                <a:cs typeface="+mn-ea"/>
                <a:sym typeface="+mn-lt"/>
              </a:rPr>
              <a:t>缺陷。</a:t>
            </a:r>
            <a:r>
              <a:rPr lang="en-US" altLang="zh-CN" spc="130" dirty="0" err="1">
                <a:solidFill>
                  <a:schemeClr val="bg1"/>
                </a:solidFill>
                <a:cs typeface="+mn-ea"/>
                <a:sym typeface="+mn-lt"/>
              </a:rPr>
              <a:t>mAP</a:t>
            </a:r>
            <a:r>
              <a:rPr lang="zh-CN" altLang="en-US" spc="130" dirty="0">
                <a:solidFill>
                  <a:schemeClr val="bg1"/>
                </a:solidFill>
                <a:cs typeface="+mn-ea"/>
                <a:sym typeface="+mn-lt"/>
              </a:rPr>
              <a:t>达到</a:t>
            </a:r>
            <a:r>
              <a:rPr lang="en-US" altLang="zh-CN" spc="130" dirty="0">
                <a:solidFill>
                  <a:schemeClr val="bg1"/>
                </a:solidFill>
                <a:cs typeface="+mn-ea"/>
                <a:sym typeface="+mn-lt"/>
              </a:rPr>
              <a:t>40</a:t>
            </a:r>
            <a:endParaRPr lang="zh-CN" altLang="en-US" spc="130" dirty="0">
              <a:solidFill>
                <a:schemeClr val="bg1"/>
              </a:solidFill>
              <a:cs typeface="+mn-ea"/>
              <a:sym typeface="+mn-lt"/>
            </a:endParaRPr>
          </a:p>
        </p:txBody>
      </p:sp>
      <p:sp>
        <p:nvSpPr>
          <p:cNvPr id="7" name="标题 6"/>
          <p:cNvSpPr/>
          <p:nvPr/>
        </p:nvSpPr>
        <p:spPr>
          <a:xfrm>
            <a:off x="215265" y="17208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业务规划</a:t>
            </a:r>
          </a:p>
        </p:txBody>
      </p:sp>
      <p:sp>
        <p:nvSpPr>
          <p:cNvPr id="4" name="矩形 3"/>
          <p:cNvSpPr/>
          <p:nvPr/>
        </p:nvSpPr>
        <p:spPr>
          <a:xfrm>
            <a:off x="3920565" y="800100"/>
            <a:ext cx="7030720" cy="9144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3887931" y="2056582"/>
            <a:ext cx="7030720" cy="2255217"/>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3" name="组合 52"/>
          <p:cNvGrpSpPr/>
          <p:nvPr/>
        </p:nvGrpSpPr>
        <p:grpSpPr>
          <a:xfrm>
            <a:off x="1776339" y="2056582"/>
            <a:ext cx="610593" cy="777612"/>
            <a:chOff x="2279299" y="1972310"/>
            <a:chExt cx="610593" cy="777612"/>
          </a:xfrm>
        </p:grpSpPr>
        <p:sp>
          <p:nvSpPr>
            <p:cNvPr id="54" name="iconfont-11910-5686947"/>
            <p:cNvSpPr>
              <a:spLocks noChangeAspect="1"/>
            </p:cNvSpPr>
            <p:nvPr/>
          </p:nvSpPr>
          <p:spPr bwMode="auto">
            <a:xfrm>
              <a:off x="2280207" y="1972310"/>
              <a:ext cx="609685" cy="330654"/>
            </a:xfrm>
            <a:custGeom>
              <a:avLst/>
              <a:gdLst>
                <a:gd name="T0" fmla="*/ 10314 w 10874"/>
                <a:gd name="T1" fmla="*/ 560 h 5896"/>
                <a:gd name="T2" fmla="*/ 10753 w 10874"/>
                <a:gd name="T3" fmla="*/ 560 h 5896"/>
                <a:gd name="T4" fmla="*/ 10753 w 10874"/>
                <a:gd name="T5" fmla="*/ 121 h 5896"/>
                <a:gd name="T6" fmla="*/ 10314 w 10874"/>
                <a:gd name="T7" fmla="*/ 121 h 5896"/>
                <a:gd name="T8" fmla="*/ 10314 w 10874"/>
                <a:gd name="T9" fmla="*/ 560 h 5896"/>
                <a:gd name="T10" fmla="*/ 563 w 10874"/>
                <a:gd name="T11" fmla="*/ 173 h 5896"/>
                <a:gd name="T12" fmla="*/ 122 w 10874"/>
                <a:gd name="T13" fmla="*/ 615 h 5896"/>
                <a:gd name="T14" fmla="*/ 5403 w 10874"/>
                <a:gd name="T15" fmla="*/ 5896 h 5896"/>
                <a:gd name="T16" fmla="*/ 10748 w 10874"/>
                <a:gd name="T17" fmla="*/ 550 h 5896"/>
                <a:gd name="T18" fmla="*/ 10366 w 10874"/>
                <a:gd name="T19" fmla="*/ 167 h 5896"/>
                <a:gd name="T20" fmla="*/ 10268 w 10874"/>
                <a:gd name="T21" fmla="*/ 167 h 5896"/>
                <a:gd name="T22" fmla="*/ 5413 w 10874"/>
                <a:gd name="T23" fmla="*/ 5024 h 5896"/>
                <a:gd name="T24" fmla="*/ 563 w 10874"/>
                <a:gd name="T25" fmla="*/ 173 h 5896"/>
                <a:gd name="T26" fmla="*/ 121 w 10874"/>
                <a:gd name="T27" fmla="*/ 613 h 5896"/>
                <a:gd name="T28" fmla="*/ 560 w 10874"/>
                <a:gd name="T29" fmla="*/ 613 h 5896"/>
                <a:gd name="T30" fmla="*/ 560 w 10874"/>
                <a:gd name="T31" fmla="*/ 175 h 5896"/>
                <a:gd name="T32" fmla="*/ 121 w 10874"/>
                <a:gd name="T33" fmla="*/ 175 h 5896"/>
                <a:gd name="T34" fmla="*/ 121 w 10874"/>
                <a:gd name="T35" fmla="*/ 613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74" h="5896">
                  <a:moveTo>
                    <a:pt x="10314" y="560"/>
                  </a:moveTo>
                  <a:cubicBezTo>
                    <a:pt x="10435" y="681"/>
                    <a:pt x="10632" y="681"/>
                    <a:pt x="10753" y="560"/>
                  </a:cubicBezTo>
                  <a:cubicBezTo>
                    <a:pt x="10874" y="439"/>
                    <a:pt x="10874" y="242"/>
                    <a:pt x="10753" y="121"/>
                  </a:cubicBezTo>
                  <a:cubicBezTo>
                    <a:pt x="10632" y="0"/>
                    <a:pt x="10435" y="0"/>
                    <a:pt x="10314" y="121"/>
                  </a:cubicBezTo>
                  <a:cubicBezTo>
                    <a:pt x="10193" y="242"/>
                    <a:pt x="10193" y="439"/>
                    <a:pt x="10314" y="560"/>
                  </a:cubicBezTo>
                  <a:close/>
                  <a:moveTo>
                    <a:pt x="563" y="173"/>
                  </a:moveTo>
                  <a:lnTo>
                    <a:pt x="122" y="615"/>
                  </a:lnTo>
                  <a:lnTo>
                    <a:pt x="5403" y="5896"/>
                  </a:lnTo>
                  <a:lnTo>
                    <a:pt x="10748" y="550"/>
                  </a:lnTo>
                  <a:lnTo>
                    <a:pt x="10366" y="167"/>
                  </a:lnTo>
                  <a:lnTo>
                    <a:pt x="10268" y="167"/>
                  </a:lnTo>
                  <a:lnTo>
                    <a:pt x="5413" y="5024"/>
                  </a:lnTo>
                  <a:lnTo>
                    <a:pt x="563" y="173"/>
                  </a:lnTo>
                  <a:close/>
                  <a:moveTo>
                    <a:pt x="121" y="613"/>
                  </a:moveTo>
                  <a:cubicBezTo>
                    <a:pt x="242" y="734"/>
                    <a:pt x="439" y="734"/>
                    <a:pt x="560" y="613"/>
                  </a:cubicBezTo>
                  <a:cubicBezTo>
                    <a:pt x="681" y="492"/>
                    <a:pt x="681" y="296"/>
                    <a:pt x="560" y="175"/>
                  </a:cubicBezTo>
                  <a:cubicBezTo>
                    <a:pt x="439" y="54"/>
                    <a:pt x="242" y="54"/>
                    <a:pt x="121" y="175"/>
                  </a:cubicBezTo>
                  <a:cubicBezTo>
                    <a:pt x="0" y="296"/>
                    <a:pt x="0" y="492"/>
                    <a:pt x="121" y="613"/>
                  </a:cubicBezTo>
                  <a:close/>
                </a:path>
              </a:pathLst>
            </a:custGeom>
            <a:solidFill>
              <a:schemeClr val="bg2"/>
            </a:solidFill>
            <a:ln>
              <a:solidFill>
                <a:schemeClr val="bg2"/>
              </a:solidFill>
            </a:ln>
          </p:spPr>
        </p:sp>
        <p:sp>
          <p:nvSpPr>
            <p:cNvPr id="55" name="iconfont-11910-5686947"/>
            <p:cNvSpPr>
              <a:spLocks noChangeAspect="1"/>
            </p:cNvSpPr>
            <p:nvPr/>
          </p:nvSpPr>
          <p:spPr bwMode="auto">
            <a:xfrm>
              <a:off x="2279299" y="2194693"/>
              <a:ext cx="609685" cy="330654"/>
            </a:xfrm>
            <a:custGeom>
              <a:avLst/>
              <a:gdLst>
                <a:gd name="T0" fmla="*/ 10314 w 10874"/>
                <a:gd name="T1" fmla="*/ 560 h 5896"/>
                <a:gd name="T2" fmla="*/ 10753 w 10874"/>
                <a:gd name="T3" fmla="*/ 560 h 5896"/>
                <a:gd name="T4" fmla="*/ 10753 w 10874"/>
                <a:gd name="T5" fmla="*/ 121 h 5896"/>
                <a:gd name="T6" fmla="*/ 10314 w 10874"/>
                <a:gd name="T7" fmla="*/ 121 h 5896"/>
                <a:gd name="T8" fmla="*/ 10314 w 10874"/>
                <a:gd name="T9" fmla="*/ 560 h 5896"/>
                <a:gd name="T10" fmla="*/ 563 w 10874"/>
                <a:gd name="T11" fmla="*/ 173 h 5896"/>
                <a:gd name="T12" fmla="*/ 122 w 10874"/>
                <a:gd name="T13" fmla="*/ 615 h 5896"/>
                <a:gd name="T14" fmla="*/ 5403 w 10874"/>
                <a:gd name="T15" fmla="*/ 5896 h 5896"/>
                <a:gd name="T16" fmla="*/ 10748 w 10874"/>
                <a:gd name="T17" fmla="*/ 550 h 5896"/>
                <a:gd name="T18" fmla="*/ 10366 w 10874"/>
                <a:gd name="T19" fmla="*/ 167 h 5896"/>
                <a:gd name="T20" fmla="*/ 10268 w 10874"/>
                <a:gd name="T21" fmla="*/ 167 h 5896"/>
                <a:gd name="T22" fmla="*/ 5413 w 10874"/>
                <a:gd name="T23" fmla="*/ 5024 h 5896"/>
                <a:gd name="T24" fmla="*/ 563 w 10874"/>
                <a:gd name="T25" fmla="*/ 173 h 5896"/>
                <a:gd name="T26" fmla="*/ 121 w 10874"/>
                <a:gd name="T27" fmla="*/ 613 h 5896"/>
                <a:gd name="T28" fmla="*/ 560 w 10874"/>
                <a:gd name="T29" fmla="*/ 613 h 5896"/>
                <a:gd name="T30" fmla="*/ 560 w 10874"/>
                <a:gd name="T31" fmla="*/ 175 h 5896"/>
                <a:gd name="T32" fmla="*/ 121 w 10874"/>
                <a:gd name="T33" fmla="*/ 175 h 5896"/>
                <a:gd name="T34" fmla="*/ 121 w 10874"/>
                <a:gd name="T35" fmla="*/ 613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74" h="5896">
                  <a:moveTo>
                    <a:pt x="10314" y="560"/>
                  </a:moveTo>
                  <a:cubicBezTo>
                    <a:pt x="10435" y="681"/>
                    <a:pt x="10632" y="681"/>
                    <a:pt x="10753" y="560"/>
                  </a:cubicBezTo>
                  <a:cubicBezTo>
                    <a:pt x="10874" y="439"/>
                    <a:pt x="10874" y="242"/>
                    <a:pt x="10753" y="121"/>
                  </a:cubicBezTo>
                  <a:cubicBezTo>
                    <a:pt x="10632" y="0"/>
                    <a:pt x="10435" y="0"/>
                    <a:pt x="10314" y="121"/>
                  </a:cubicBezTo>
                  <a:cubicBezTo>
                    <a:pt x="10193" y="242"/>
                    <a:pt x="10193" y="439"/>
                    <a:pt x="10314" y="560"/>
                  </a:cubicBezTo>
                  <a:close/>
                  <a:moveTo>
                    <a:pt x="563" y="173"/>
                  </a:moveTo>
                  <a:lnTo>
                    <a:pt x="122" y="615"/>
                  </a:lnTo>
                  <a:lnTo>
                    <a:pt x="5403" y="5896"/>
                  </a:lnTo>
                  <a:lnTo>
                    <a:pt x="10748" y="550"/>
                  </a:lnTo>
                  <a:lnTo>
                    <a:pt x="10366" y="167"/>
                  </a:lnTo>
                  <a:lnTo>
                    <a:pt x="10268" y="167"/>
                  </a:lnTo>
                  <a:lnTo>
                    <a:pt x="5413" y="5024"/>
                  </a:lnTo>
                  <a:lnTo>
                    <a:pt x="563" y="173"/>
                  </a:lnTo>
                  <a:close/>
                  <a:moveTo>
                    <a:pt x="121" y="613"/>
                  </a:moveTo>
                  <a:cubicBezTo>
                    <a:pt x="242" y="734"/>
                    <a:pt x="439" y="734"/>
                    <a:pt x="560" y="613"/>
                  </a:cubicBezTo>
                  <a:cubicBezTo>
                    <a:pt x="681" y="492"/>
                    <a:pt x="681" y="296"/>
                    <a:pt x="560" y="175"/>
                  </a:cubicBezTo>
                  <a:cubicBezTo>
                    <a:pt x="439" y="54"/>
                    <a:pt x="242" y="54"/>
                    <a:pt x="121" y="175"/>
                  </a:cubicBezTo>
                  <a:cubicBezTo>
                    <a:pt x="0" y="296"/>
                    <a:pt x="0" y="492"/>
                    <a:pt x="121" y="613"/>
                  </a:cubicBezTo>
                  <a:close/>
                </a:path>
              </a:pathLst>
            </a:custGeom>
            <a:solidFill>
              <a:schemeClr val="bg2"/>
            </a:solidFill>
            <a:ln>
              <a:solidFill>
                <a:schemeClr val="bg2"/>
              </a:solidFill>
            </a:ln>
          </p:spPr>
        </p:sp>
        <p:sp>
          <p:nvSpPr>
            <p:cNvPr id="59" name="iconfont-11910-5686947"/>
            <p:cNvSpPr>
              <a:spLocks noChangeAspect="1"/>
            </p:cNvSpPr>
            <p:nvPr/>
          </p:nvSpPr>
          <p:spPr bwMode="auto">
            <a:xfrm>
              <a:off x="2279299" y="2419268"/>
              <a:ext cx="609685" cy="330654"/>
            </a:xfrm>
            <a:custGeom>
              <a:avLst/>
              <a:gdLst>
                <a:gd name="T0" fmla="*/ 10314 w 10874"/>
                <a:gd name="T1" fmla="*/ 560 h 5896"/>
                <a:gd name="T2" fmla="*/ 10753 w 10874"/>
                <a:gd name="T3" fmla="*/ 560 h 5896"/>
                <a:gd name="T4" fmla="*/ 10753 w 10874"/>
                <a:gd name="T5" fmla="*/ 121 h 5896"/>
                <a:gd name="T6" fmla="*/ 10314 w 10874"/>
                <a:gd name="T7" fmla="*/ 121 h 5896"/>
                <a:gd name="T8" fmla="*/ 10314 w 10874"/>
                <a:gd name="T9" fmla="*/ 560 h 5896"/>
                <a:gd name="T10" fmla="*/ 563 w 10874"/>
                <a:gd name="T11" fmla="*/ 173 h 5896"/>
                <a:gd name="T12" fmla="*/ 122 w 10874"/>
                <a:gd name="T13" fmla="*/ 615 h 5896"/>
                <a:gd name="T14" fmla="*/ 5403 w 10874"/>
                <a:gd name="T15" fmla="*/ 5896 h 5896"/>
                <a:gd name="T16" fmla="*/ 10748 w 10874"/>
                <a:gd name="T17" fmla="*/ 550 h 5896"/>
                <a:gd name="T18" fmla="*/ 10366 w 10874"/>
                <a:gd name="T19" fmla="*/ 167 h 5896"/>
                <a:gd name="T20" fmla="*/ 10268 w 10874"/>
                <a:gd name="T21" fmla="*/ 167 h 5896"/>
                <a:gd name="T22" fmla="*/ 5413 w 10874"/>
                <a:gd name="T23" fmla="*/ 5024 h 5896"/>
                <a:gd name="T24" fmla="*/ 563 w 10874"/>
                <a:gd name="T25" fmla="*/ 173 h 5896"/>
                <a:gd name="T26" fmla="*/ 121 w 10874"/>
                <a:gd name="T27" fmla="*/ 613 h 5896"/>
                <a:gd name="T28" fmla="*/ 560 w 10874"/>
                <a:gd name="T29" fmla="*/ 613 h 5896"/>
                <a:gd name="T30" fmla="*/ 560 w 10874"/>
                <a:gd name="T31" fmla="*/ 175 h 5896"/>
                <a:gd name="T32" fmla="*/ 121 w 10874"/>
                <a:gd name="T33" fmla="*/ 175 h 5896"/>
                <a:gd name="T34" fmla="*/ 121 w 10874"/>
                <a:gd name="T35" fmla="*/ 613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74" h="5896">
                  <a:moveTo>
                    <a:pt x="10314" y="560"/>
                  </a:moveTo>
                  <a:cubicBezTo>
                    <a:pt x="10435" y="681"/>
                    <a:pt x="10632" y="681"/>
                    <a:pt x="10753" y="560"/>
                  </a:cubicBezTo>
                  <a:cubicBezTo>
                    <a:pt x="10874" y="439"/>
                    <a:pt x="10874" y="242"/>
                    <a:pt x="10753" y="121"/>
                  </a:cubicBezTo>
                  <a:cubicBezTo>
                    <a:pt x="10632" y="0"/>
                    <a:pt x="10435" y="0"/>
                    <a:pt x="10314" y="121"/>
                  </a:cubicBezTo>
                  <a:cubicBezTo>
                    <a:pt x="10193" y="242"/>
                    <a:pt x="10193" y="439"/>
                    <a:pt x="10314" y="560"/>
                  </a:cubicBezTo>
                  <a:close/>
                  <a:moveTo>
                    <a:pt x="563" y="173"/>
                  </a:moveTo>
                  <a:lnTo>
                    <a:pt x="122" y="615"/>
                  </a:lnTo>
                  <a:lnTo>
                    <a:pt x="5403" y="5896"/>
                  </a:lnTo>
                  <a:lnTo>
                    <a:pt x="10748" y="550"/>
                  </a:lnTo>
                  <a:lnTo>
                    <a:pt x="10366" y="167"/>
                  </a:lnTo>
                  <a:lnTo>
                    <a:pt x="10268" y="167"/>
                  </a:lnTo>
                  <a:lnTo>
                    <a:pt x="5413" y="5024"/>
                  </a:lnTo>
                  <a:lnTo>
                    <a:pt x="563" y="173"/>
                  </a:lnTo>
                  <a:close/>
                  <a:moveTo>
                    <a:pt x="121" y="613"/>
                  </a:moveTo>
                  <a:cubicBezTo>
                    <a:pt x="242" y="734"/>
                    <a:pt x="439" y="734"/>
                    <a:pt x="560" y="613"/>
                  </a:cubicBezTo>
                  <a:cubicBezTo>
                    <a:pt x="681" y="492"/>
                    <a:pt x="681" y="296"/>
                    <a:pt x="560" y="175"/>
                  </a:cubicBezTo>
                  <a:cubicBezTo>
                    <a:pt x="439" y="54"/>
                    <a:pt x="242" y="54"/>
                    <a:pt x="121" y="175"/>
                  </a:cubicBezTo>
                  <a:cubicBezTo>
                    <a:pt x="0" y="296"/>
                    <a:pt x="0" y="492"/>
                    <a:pt x="121" y="613"/>
                  </a:cubicBezTo>
                  <a:close/>
                </a:path>
              </a:pathLst>
            </a:custGeom>
            <a:solidFill>
              <a:schemeClr val="bg2"/>
            </a:solidFill>
            <a:ln>
              <a:solidFill>
                <a:schemeClr val="bg2"/>
              </a:solidFill>
            </a:ln>
          </p:spPr>
        </p:sp>
      </p:grpSp>
      <p:sp>
        <p:nvSpPr>
          <p:cNvPr id="66" name="文本框 65"/>
          <p:cNvSpPr txBox="1"/>
          <p:nvPr/>
        </p:nvSpPr>
        <p:spPr>
          <a:xfrm>
            <a:off x="3887023" y="2150729"/>
            <a:ext cx="6795247" cy="923330"/>
          </a:xfrm>
          <a:prstGeom prst="rect">
            <a:avLst/>
          </a:prstGeom>
          <a:noFill/>
        </p:spPr>
        <p:txBody>
          <a:bodyPr wrap="square" rtlCol="0">
            <a:spAutoFit/>
          </a:bodyPr>
          <a:lstStyle/>
          <a:p>
            <a:pPr>
              <a:lnSpc>
                <a:spcPct val="150000"/>
              </a:lnSpc>
            </a:pPr>
            <a:r>
              <a:rPr lang="zh-CN" altLang="en-US" spc="130" dirty="0" smtClean="0">
                <a:solidFill>
                  <a:srgbClr val="FFC000"/>
                </a:solidFill>
                <a:cs typeface="+mn-ea"/>
                <a:sym typeface="+mn-lt"/>
              </a:rPr>
              <a:t>提高</a:t>
            </a:r>
            <a:r>
              <a:rPr lang="zh-CN" altLang="en-US" spc="130" dirty="0">
                <a:solidFill>
                  <a:srgbClr val="FFC000"/>
                </a:solidFill>
                <a:cs typeface="+mn-ea"/>
                <a:sym typeface="+mn-lt"/>
              </a:rPr>
              <a:t>解决方案部署速度</a:t>
            </a:r>
            <a:r>
              <a:rPr lang="zh-CN" altLang="en-US" spc="130" dirty="0">
                <a:solidFill>
                  <a:schemeClr val="bg1"/>
                </a:solidFill>
                <a:cs typeface="+mn-ea"/>
                <a:sym typeface="+mn-lt"/>
              </a:rPr>
              <a:t>：</a:t>
            </a:r>
            <a:r>
              <a:rPr lang="en-US" altLang="zh-CN" spc="130" dirty="0">
                <a:solidFill>
                  <a:schemeClr val="bg1"/>
                </a:solidFill>
                <a:cs typeface="+mn-ea"/>
                <a:sym typeface="+mn-lt"/>
              </a:rPr>
              <a:t>7</a:t>
            </a:r>
            <a:r>
              <a:rPr lang="zh-CN" altLang="en-US" spc="130" dirty="0">
                <a:solidFill>
                  <a:schemeClr val="bg1"/>
                </a:solidFill>
                <a:cs typeface="+mn-ea"/>
                <a:sym typeface="+mn-lt"/>
              </a:rPr>
              <a:t>个工作日部署一套解决方案。对产业链进行整合，提高和上游友商的合作级别</a:t>
            </a:r>
          </a:p>
        </p:txBody>
      </p:sp>
      <p:graphicFrame>
        <p:nvGraphicFramePr>
          <p:cNvPr id="2" name="表格 1"/>
          <p:cNvGraphicFramePr>
            <a:graphicFrameLocks noGrp="1"/>
          </p:cNvGraphicFramePr>
          <p:nvPr>
            <p:extLst>
              <p:ext uri="{D42A27DB-BD31-4B8C-83A1-F6EECF244321}">
                <p14:modId xmlns:p14="http://schemas.microsoft.com/office/powerpoint/2010/main" val="1738439358"/>
              </p:ext>
            </p:extLst>
          </p:nvPr>
        </p:nvGraphicFramePr>
        <p:xfrm>
          <a:off x="931933" y="4610276"/>
          <a:ext cx="10019352" cy="2154148"/>
        </p:xfrm>
        <a:graphic>
          <a:graphicData uri="http://schemas.openxmlformats.org/drawingml/2006/table">
            <a:tbl>
              <a:tblPr firstRow="1" bandRow="1">
                <a:tableStyleId>{073A0DAA-6AF3-43AB-8588-CEC1D06C72B9}</a:tableStyleId>
              </a:tblPr>
              <a:tblGrid>
                <a:gridCol w="1886571">
                  <a:extLst>
                    <a:ext uri="{9D8B030D-6E8A-4147-A177-3AD203B41FA5}">
                      <a16:colId xmlns:a16="http://schemas.microsoft.com/office/drawing/2014/main" val="4037119914"/>
                    </a:ext>
                  </a:extLst>
                </a:gridCol>
                <a:gridCol w="4927002">
                  <a:extLst>
                    <a:ext uri="{9D8B030D-6E8A-4147-A177-3AD203B41FA5}">
                      <a16:colId xmlns:a16="http://schemas.microsoft.com/office/drawing/2014/main" val="3525787545"/>
                    </a:ext>
                  </a:extLst>
                </a:gridCol>
                <a:gridCol w="3205779">
                  <a:extLst>
                    <a:ext uri="{9D8B030D-6E8A-4147-A177-3AD203B41FA5}">
                      <a16:colId xmlns:a16="http://schemas.microsoft.com/office/drawing/2014/main" val="3687710033"/>
                    </a:ext>
                  </a:extLst>
                </a:gridCol>
              </a:tblGrid>
              <a:tr h="715254">
                <a:tc>
                  <a:txBody>
                    <a:bodyPr/>
                    <a:lstStyle/>
                    <a:p>
                      <a:r>
                        <a:rPr lang="zh-CN" altLang="en-US" dirty="0" smtClean="0">
                          <a:solidFill>
                            <a:schemeClr val="bg2"/>
                          </a:solidFill>
                        </a:rPr>
                        <a:t>时间</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产品进展</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业务进展</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206056329"/>
                  </a:ext>
                </a:extLst>
              </a:tr>
              <a:tr h="719447">
                <a:tc>
                  <a:txBody>
                    <a:bodyPr/>
                    <a:lstStyle/>
                    <a:p>
                      <a:r>
                        <a:rPr lang="zh-CN" altLang="en-US" dirty="0" smtClean="0">
                          <a:solidFill>
                            <a:schemeClr val="bg2"/>
                          </a:solidFill>
                        </a:rPr>
                        <a:t>第一年</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打造路径规划软件</a:t>
                      </a:r>
                      <a:r>
                        <a:rPr lang="en-US" altLang="zh-CN" dirty="0" smtClean="0">
                          <a:solidFill>
                            <a:schemeClr val="bg2"/>
                          </a:solidFill>
                        </a:rPr>
                        <a:t>2.0</a:t>
                      </a:r>
                      <a:r>
                        <a:rPr lang="zh-CN" altLang="en-US" dirty="0" smtClean="0">
                          <a:solidFill>
                            <a:schemeClr val="bg2"/>
                          </a:solidFill>
                        </a:rPr>
                        <a:t>版，支持路径自由编辑</a:t>
                      </a:r>
                      <a:endParaRPr lang="en-US" altLang="zh-CN" dirty="0" smtClean="0">
                        <a:solidFill>
                          <a:schemeClr val="bg2"/>
                        </a:solidFill>
                      </a:endParaRPr>
                    </a:p>
                    <a:p>
                      <a:r>
                        <a:rPr lang="zh-CN" altLang="en-US" dirty="0" smtClean="0">
                          <a:solidFill>
                            <a:schemeClr val="bg2"/>
                          </a:solidFill>
                        </a:rPr>
                        <a:t>打造识别算法</a:t>
                      </a:r>
                      <a:r>
                        <a:rPr lang="en-US" altLang="zh-CN" dirty="0" smtClean="0">
                          <a:solidFill>
                            <a:schemeClr val="bg2"/>
                          </a:solidFill>
                        </a:rPr>
                        <a:t>2.0</a:t>
                      </a:r>
                      <a:r>
                        <a:rPr lang="zh-CN" altLang="en-US" dirty="0" smtClean="0">
                          <a:solidFill>
                            <a:schemeClr val="bg2"/>
                          </a:solidFill>
                        </a:rPr>
                        <a:t>版，降低漏检率</a:t>
                      </a:r>
                      <a:r>
                        <a:rPr lang="en-US" altLang="zh-CN" dirty="0" smtClean="0">
                          <a:solidFill>
                            <a:schemeClr val="bg2"/>
                          </a:solidFill>
                        </a:rPr>
                        <a:t>10%</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招聘兼职、专职人员。形成专门巡检服务团队</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1256337852"/>
                  </a:ext>
                </a:extLst>
              </a:tr>
              <a:tr h="719447">
                <a:tc>
                  <a:txBody>
                    <a:bodyPr/>
                    <a:lstStyle/>
                    <a:p>
                      <a:r>
                        <a:rPr lang="zh-CN" altLang="en-US" dirty="0" smtClean="0">
                          <a:solidFill>
                            <a:schemeClr val="bg2"/>
                          </a:solidFill>
                        </a:rPr>
                        <a:t>第二年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打造识别算法</a:t>
                      </a:r>
                      <a:r>
                        <a:rPr lang="en-US" altLang="zh-CN" dirty="0" smtClean="0">
                          <a:solidFill>
                            <a:schemeClr val="bg2"/>
                          </a:solidFill>
                        </a:rPr>
                        <a:t>3.0</a:t>
                      </a:r>
                      <a:r>
                        <a:rPr lang="zh-CN" altLang="en-US" dirty="0" smtClean="0">
                          <a:solidFill>
                            <a:schemeClr val="bg2"/>
                          </a:solidFill>
                        </a:rPr>
                        <a:t>版，争取识别</a:t>
                      </a:r>
                      <a:r>
                        <a:rPr lang="en-US" altLang="zh-CN" dirty="0" smtClean="0">
                          <a:solidFill>
                            <a:schemeClr val="bg2"/>
                          </a:solidFill>
                        </a:rPr>
                        <a:t>20</a:t>
                      </a:r>
                      <a:r>
                        <a:rPr lang="zh-CN" altLang="en-US" dirty="0" smtClean="0">
                          <a:solidFill>
                            <a:schemeClr val="bg2"/>
                          </a:solidFill>
                        </a:rPr>
                        <a:t>种缺陷，</a:t>
                      </a:r>
                      <a:r>
                        <a:rPr lang="en-US" altLang="zh-CN" dirty="0" smtClean="0">
                          <a:solidFill>
                            <a:schemeClr val="bg2"/>
                          </a:solidFill>
                        </a:rPr>
                        <a:t>FPS</a:t>
                      </a:r>
                      <a:r>
                        <a:rPr lang="zh-CN" altLang="en-US" dirty="0" smtClean="0">
                          <a:solidFill>
                            <a:schemeClr val="bg2"/>
                          </a:solidFill>
                        </a:rPr>
                        <a:t>值提升到</a:t>
                      </a:r>
                      <a:r>
                        <a:rPr lang="en-US" altLang="zh-CN" dirty="0" smtClean="0">
                          <a:solidFill>
                            <a:schemeClr val="bg2"/>
                          </a:solidFill>
                        </a:rPr>
                        <a:t>15</a:t>
                      </a:r>
                      <a:r>
                        <a:rPr lang="zh-CN" altLang="en-US" dirty="0" smtClean="0">
                          <a:solidFill>
                            <a:schemeClr val="bg2"/>
                          </a:solidFill>
                        </a:rPr>
                        <a:t>以上</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将方案部署步骤固定化，提高部署速度与标准性</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19981114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lstStyle/>
          <a:p>
            <a:pPr marL="0" indent="0">
              <a:buNone/>
            </a:pP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激发市场活力带动设备制造企业恢复生产、走出疫情影响</a:t>
            </a:r>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11" name="内容占位符 10"/>
          <p:cNvSpPr>
            <a:spLocks noGrp="1"/>
          </p:cNvSpPr>
          <p:nvPr>
            <p:ph sz="half" idx="22"/>
          </p:nvPr>
        </p:nvSpPr>
        <p:spPr>
          <a:xfrm>
            <a:off x="8625502" y="4549884"/>
            <a:ext cx="3027045" cy="1769110"/>
          </a:xfrm>
        </p:spPr>
        <p:txBody>
          <a:bodyPr>
            <a:normAutofit lnSpcReduction="10000"/>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 宏观趋势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sp>
        <p:nvSpPr>
          <p:cNvPr id="7" name="文本框 6"/>
          <p:cNvSpPr txBox="1"/>
          <p:nvPr/>
        </p:nvSpPr>
        <p:spPr>
          <a:xfrm>
            <a:off x="2848908" y="6225758"/>
            <a:ext cx="7586009" cy="830997"/>
          </a:xfrm>
          <a:prstGeom prst="rect">
            <a:avLst/>
          </a:prstGeom>
          <a:noFill/>
        </p:spPr>
        <p:txBody>
          <a:bodyPr wrap="square" rtlCol="0">
            <a:spAutoFit/>
          </a:bodyPr>
          <a:lstStyle/>
          <a:p>
            <a:r>
              <a:rPr lang="zh-CN" altLang="en-US" sz="2400" b="1" dirty="0">
                <a:solidFill>
                  <a:schemeClr val="accent4"/>
                </a:solidFill>
                <a:cs typeface="+mn-ea"/>
                <a:sym typeface="+mn-lt"/>
              </a:rPr>
              <a:t>未来</a:t>
            </a:r>
            <a:r>
              <a:rPr lang="zh-CN" altLang="en-US" sz="2400" b="1" dirty="0" smtClean="0">
                <a:solidFill>
                  <a:schemeClr val="accent4"/>
                </a:solidFill>
                <a:cs typeface="+mn-ea"/>
                <a:sym typeface="+mn-lt"/>
              </a:rPr>
              <a:t>特高压</a:t>
            </a:r>
            <a:r>
              <a:rPr lang="zh-CN" altLang="en-US" sz="2400" b="1" dirty="0">
                <a:solidFill>
                  <a:schemeClr val="accent4"/>
                </a:solidFill>
                <a:cs typeface="+mn-ea"/>
                <a:sym typeface="+mn-lt"/>
              </a:rPr>
              <a:t>线路巡检工作需求</a:t>
            </a:r>
            <a:r>
              <a:rPr lang="zh-CN" altLang="en-US" sz="2400" b="1" dirty="0" smtClean="0">
                <a:solidFill>
                  <a:schemeClr val="accent4"/>
                </a:solidFill>
                <a:cs typeface="+mn-ea"/>
                <a:sym typeface="+mn-lt"/>
              </a:rPr>
              <a:t>大 是一</a:t>
            </a:r>
            <a:r>
              <a:rPr lang="zh-CN" altLang="en-US" sz="2400" b="1" dirty="0">
                <a:solidFill>
                  <a:schemeClr val="accent4"/>
                </a:solidFill>
                <a:cs typeface="+mn-ea"/>
                <a:sym typeface="+mn-lt"/>
              </a:rPr>
              <a:t>片蓝海市场</a:t>
            </a:r>
          </a:p>
          <a:p>
            <a:endParaRPr lang="zh-CN" altLang="en-US" sz="2400" dirty="0"/>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50063"/>
          <a:stretch/>
        </p:blipFill>
        <p:spPr>
          <a:xfrm>
            <a:off x="0" y="-86061"/>
            <a:ext cx="6088284" cy="6944061"/>
          </a:xfrm>
          <a:prstGeom prst="rect">
            <a:avLst/>
          </a:prstGeom>
        </p:spPr>
      </p:pic>
      <p:sp>
        <p:nvSpPr>
          <p:cNvPr id="81" name="文本框 80"/>
          <p:cNvSpPr txBox="1"/>
          <p:nvPr/>
        </p:nvSpPr>
        <p:spPr>
          <a:xfrm>
            <a:off x="7176161" y="1865266"/>
            <a:ext cx="5407463" cy="1431161"/>
          </a:xfrm>
          <a:prstGeom prst="rect">
            <a:avLst/>
          </a:prstGeom>
          <a:noFill/>
        </p:spPr>
        <p:txBody>
          <a:bodyPr wrap="square" rtlCol="0">
            <a:spAutoFit/>
          </a:bodyPr>
          <a:lstStyle/>
          <a:p>
            <a:pPr algn="l" defTabSz="1219200">
              <a:lnSpc>
                <a:spcPct val="150000"/>
              </a:lnSpc>
              <a:spcBef>
                <a:spcPct val="0"/>
              </a:spcBef>
              <a:defRPr/>
            </a:pPr>
            <a:r>
              <a:rPr lang="zh-CN" altLang="en-US" sz="2400" dirty="0" smtClean="0">
                <a:solidFill>
                  <a:schemeClr val="bg2"/>
                </a:solidFill>
                <a:cs typeface="+mn-ea"/>
                <a:sym typeface="+mn-lt"/>
              </a:rPr>
              <a:t>初步</a:t>
            </a:r>
            <a:r>
              <a:rPr lang="zh-CN" altLang="en-US" sz="2400" dirty="0">
                <a:solidFill>
                  <a:schemeClr val="bg2"/>
                </a:solidFill>
                <a:cs typeface="+mn-ea"/>
                <a:sym typeface="+mn-lt"/>
              </a:rPr>
              <a:t>验证</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gn="l" defTabSz="1219200">
              <a:lnSpc>
                <a:spcPct val="150000"/>
              </a:lnSpc>
              <a:spcBef>
                <a:spcPct val="0"/>
              </a:spcBef>
              <a:defRPr/>
            </a:pPr>
            <a:r>
              <a:rPr lang="zh-CN" altLang="en-US" sz="1600" dirty="0" smtClean="0">
                <a:solidFill>
                  <a:schemeClr val="bg1"/>
                </a:solidFill>
                <a:cs typeface="+mn-ea"/>
                <a:sym typeface="+mn-lt"/>
              </a:rPr>
              <a:t>在</a:t>
            </a:r>
            <a:r>
              <a:rPr lang="zh-CN" altLang="en-US" sz="1600" dirty="0">
                <a:solidFill>
                  <a:schemeClr val="bg1"/>
                </a:solidFill>
                <a:cs typeface="+mn-ea"/>
                <a:sym typeface="+mn-lt"/>
              </a:rPr>
              <a:t>保定市试点</a:t>
            </a:r>
            <a:r>
              <a:rPr lang="en-US" altLang="zh-CN" sz="1600" dirty="0">
                <a:solidFill>
                  <a:schemeClr val="accent4"/>
                </a:solidFill>
                <a:cs typeface="+mn-ea"/>
                <a:sym typeface="+mn-lt"/>
              </a:rPr>
              <a:t>3</a:t>
            </a:r>
            <a:r>
              <a:rPr lang="zh-CN" altLang="en-US" sz="1600" dirty="0">
                <a:solidFill>
                  <a:schemeClr val="accent4"/>
                </a:solidFill>
                <a:cs typeface="+mn-ea"/>
                <a:sym typeface="+mn-lt"/>
              </a:rPr>
              <a:t>条输电线路</a:t>
            </a:r>
            <a:r>
              <a:rPr lang="zh-CN" altLang="en-US" sz="1600" dirty="0">
                <a:solidFill>
                  <a:schemeClr val="bg1"/>
                </a:solidFill>
                <a:cs typeface="+mn-ea"/>
                <a:sym typeface="+mn-lt"/>
              </a:rPr>
              <a:t>赢得用户口碑。</a:t>
            </a:r>
          </a:p>
          <a:p>
            <a:pPr algn="l" defTabSz="1219200">
              <a:lnSpc>
                <a:spcPct val="150000"/>
              </a:lnSpc>
              <a:spcBef>
                <a:spcPct val="0"/>
              </a:spcBef>
              <a:defRPr/>
            </a:pPr>
            <a:endParaRPr lang="zh-CN" altLang="en-US" spc="600" dirty="0">
              <a:solidFill>
                <a:schemeClr val="bg1"/>
              </a:solidFill>
              <a:cs typeface="+mn-ea"/>
              <a:sym typeface="+mn-lt"/>
            </a:endParaRPr>
          </a:p>
        </p:txBody>
      </p:sp>
      <p:sp>
        <p:nvSpPr>
          <p:cNvPr id="84" name="文本框 83"/>
          <p:cNvSpPr txBox="1"/>
          <p:nvPr/>
        </p:nvSpPr>
        <p:spPr>
          <a:xfrm>
            <a:off x="7134585" y="3056905"/>
            <a:ext cx="5416841" cy="1431161"/>
          </a:xfrm>
          <a:prstGeom prst="rect">
            <a:avLst/>
          </a:prstGeom>
          <a:noFill/>
        </p:spPr>
        <p:txBody>
          <a:bodyPr wrap="square" rtlCol="0">
            <a:spAutoFit/>
          </a:bodyPr>
          <a:lstStyle/>
          <a:p>
            <a:pPr>
              <a:lnSpc>
                <a:spcPct val="150000"/>
              </a:lnSpc>
            </a:pPr>
            <a:r>
              <a:rPr lang="zh-CN" altLang="en-US" sz="2400" dirty="0" smtClean="0">
                <a:solidFill>
                  <a:schemeClr val="bg2"/>
                </a:solidFill>
                <a:cs typeface="+mn-ea"/>
                <a:sym typeface="+mn-lt"/>
              </a:rPr>
              <a:t>规模</a:t>
            </a:r>
            <a:r>
              <a:rPr lang="zh-CN" altLang="en-US" sz="2400" dirty="0">
                <a:solidFill>
                  <a:schemeClr val="bg2"/>
                </a:solidFill>
                <a:cs typeface="+mn-ea"/>
                <a:sym typeface="+mn-lt"/>
              </a:rPr>
              <a:t>应用</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nSpc>
                <a:spcPct val="150000"/>
              </a:lnSpc>
            </a:pPr>
            <a:r>
              <a:rPr lang="zh-CN" altLang="en-US" sz="1600" dirty="0" smtClean="0">
                <a:solidFill>
                  <a:schemeClr val="bg1"/>
                </a:solidFill>
                <a:cs typeface="+mn-ea"/>
                <a:sym typeface="+mn-lt"/>
              </a:rPr>
              <a:t>在</a:t>
            </a:r>
            <a:r>
              <a:rPr lang="zh-CN" altLang="en-US" sz="1600" dirty="0">
                <a:solidFill>
                  <a:schemeClr val="bg1"/>
                </a:solidFill>
                <a:cs typeface="+mn-ea"/>
                <a:sym typeface="+mn-lt"/>
              </a:rPr>
              <a:t>保定市下辖</a:t>
            </a:r>
            <a:r>
              <a:rPr lang="en-US" altLang="zh-CN" sz="1600" dirty="0">
                <a:solidFill>
                  <a:schemeClr val="accent4"/>
                </a:solidFill>
                <a:cs typeface="+mn-ea"/>
                <a:sym typeface="+mn-lt"/>
              </a:rPr>
              <a:t>1</a:t>
            </a:r>
            <a:r>
              <a:rPr lang="zh-CN" altLang="en-US" sz="1600" dirty="0">
                <a:solidFill>
                  <a:schemeClr val="accent4"/>
                </a:solidFill>
                <a:cs typeface="+mn-ea"/>
                <a:sym typeface="+mn-lt"/>
              </a:rPr>
              <a:t>个县级</a:t>
            </a:r>
            <a:r>
              <a:rPr lang="zh-CN" altLang="en-US" sz="1600" dirty="0">
                <a:solidFill>
                  <a:schemeClr val="bg1"/>
                </a:solidFill>
                <a:cs typeface="+mn-ea"/>
                <a:sym typeface="+mn-lt"/>
              </a:rPr>
              <a:t>供电公司使用智能巡检方案。</a:t>
            </a:r>
          </a:p>
          <a:p>
            <a:pPr>
              <a:lnSpc>
                <a:spcPct val="150000"/>
              </a:lnSpc>
            </a:pPr>
            <a:endParaRPr lang="zh-CN" altLang="en-US" dirty="0">
              <a:solidFill>
                <a:schemeClr val="bg1"/>
              </a:solidFill>
              <a:cs typeface="+mn-ea"/>
              <a:sym typeface="+mn-lt"/>
            </a:endParaRPr>
          </a:p>
        </p:txBody>
      </p:sp>
      <p:sp>
        <p:nvSpPr>
          <p:cNvPr id="90" name="文本框 89"/>
          <p:cNvSpPr txBox="1"/>
          <p:nvPr/>
        </p:nvSpPr>
        <p:spPr>
          <a:xfrm>
            <a:off x="7134585" y="4130712"/>
            <a:ext cx="5158877" cy="1514261"/>
          </a:xfrm>
          <a:prstGeom prst="rect">
            <a:avLst/>
          </a:prstGeom>
          <a:noFill/>
        </p:spPr>
        <p:txBody>
          <a:bodyPr wrap="square" rtlCol="0">
            <a:spAutoFit/>
          </a:bodyPr>
          <a:lstStyle/>
          <a:p>
            <a:pPr>
              <a:lnSpc>
                <a:spcPct val="150000"/>
              </a:lnSpc>
            </a:pPr>
            <a:r>
              <a:rPr lang="zh-CN" altLang="en-US" sz="2400" dirty="0" smtClean="0">
                <a:solidFill>
                  <a:schemeClr val="bg2"/>
                </a:solidFill>
                <a:cs typeface="+mn-ea"/>
                <a:sym typeface="+mn-lt"/>
              </a:rPr>
              <a:t>市场</a:t>
            </a:r>
            <a:r>
              <a:rPr lang="zh-CN" altLang="en-US" sz="2400" dirty="0">
                <a:solidFill>
                  <a:schemeClr val="bg2"/>
                </a:solidFill>
                <a:cs typeface="+mn-ea"/>
                <a:sym typeface="+mn-lt"/>
              </a:rPr>
              <a:t>布局</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nSpc>
                <a:spcPct val="120000"/>
              </a:lnSpc>
            </a:pPr>
            <a:r>
              <a:rPr lang="zh-CN" altLang="en-US" sz="1600" dirty="0" smtClean="0">
                <a:solidFill>
                  <a:schemeClr val="bg1"/>
                </a:solidFill>
                <a:cs typeface="+mn-ea"/>
                <a:sym typeface="+mn-lt"/>
              </a:rPr>
              <a:t>向</a:t>
            </a:r>
            <a:r>
              <a:rPr lang="zh-CN" altLang="en-US" sz="1600" dirty="0">
                <a:solidFill>
                  <a:schemeClr val="bg1"/>
                </a:solidFill>
                <a:cs typeface="+mn-ea"/>
                <a:sym typeface="+mn-lt"/>
              </a:rPr>
              <a:t>河北省电网</a:t>
            </a:r>
            <a:r>
              <a:rPr lang="en-US" altLang="zh-CN" sz="1600" dirty="0">
                <a:solidFill>
                  <a:schemeClr val="bg1"/>
                </a:solidFill>
                <a:cs typeface="+mn-ea"/>
                <a:sym typeface="+mn-lt"/>
              </a:rPr>
              <a:t>6</a:t>
            </a:r>
            <a:r>
              <a:rPr lang="zh-CN" altLang="en-US" sz="1600" dirty="0">
                <a:solidFill>
                  <a:schemeClr val="bg1"/>
                </a:solidFill>
                <a:cs typeface="+mn-ea"/>
                <a:sym typeface="+mn-lt"/>
              </a:rPr>
              <a:t>家地市公司推广产品，争取占领</a:t>
            </a:r>
            <a:r>
              <a:rPr lang="en-US" altLang="zh-CN" sz="1600" dirty="0">
                <a:solidFill>
                  <a:schemeClr val="accent4"/>
                </a:solidFill>
                <a:cs typeface="+mn-ea"/>
                <a:sym typeface="+mn-lt"/>
              </a:rPr>
              <a:t>500Km</a:t>
            </a:r>
            <a:r>
              <a:rPr lang="zh-CN" altLang="en-US" sz="1600" dirty="0">
                <a:solidFill>
                  <a:schemeClr val="bg1"/>
                </a:solidFill>
                <a:cs typeface="+mn-ea"/>
                <a:sym typeface="+mn-lt"/>
              </a:rPr>
              <a:t>有效巡检线路。</a:t>
            </a:r>
          </a:p>
          <a:p>
            <a:endParaRPr lang="zh-CN" altLang="en-US" dirty="0">
              <a:solidFill>
                <a:schemeClr val="bg1"/>
              </a:solidFill>
              <a:cs typeface="+mn-ea"/>
              <a:sym typeface="+mn-lt"/>
            </a:endParaRPr>
          </a:p>
        </p:txBody>
      </p:sp>
      <p:sp>
        <p:nvSpPr>
          <p:cNvPr id="101" name="文本框 100"/>
          <p:cNvSpPr txBox="1"/>
          <p:nvPr/>
        </p:nvSpPr>
        <p:spPr>
          <a:xfrm>
            <a:off x="7134585" y="5400261"/>
            <a:ext cx="5188730" cy="1606594"/>
          </a:xfrm>
          <a:prstGeom prst="rect">
            <a:avLst/>
          </a:prstGeom>
          <a:noFill/>
        </p:spPr>
        <p:txBody>
          <a:bodyPr wrap="square" rtlCol="0">
            <a:spAutoFit/>
          </a:bodyPr>
          <a:lstStyle/>
          <a:p>
            <a:pPr>
              <a:lnSpc>
                <a:spcPct val="150000"/>
              </a:lnSpc>
            </a:pPr>
            <a:r>
              <a:rPr lang="zh-CN" altLang="en-US" sz="2400" dirty="0" smtClean="0">
                <a:solidFill>
                  <a:schemeClr val="bg2"/>
                </a:solidFill>
                <a:cs typeface="+mn-ea"/>
                <a:sym typeface="+mn-lt"/>
              </a:rPr>
              <a:t>推广</a:t>
            </a:r>
            <a:r>
              <a:rPr lang="zh-CN" altLang="en-US" sz="2400" dirty="0">
                <a:solidFill>
                  <a:schemeClr val="bg2"/>
                </a:solidFill>
                <a:cs typeface="+mn-ea"/>
                <a:sym typeface="+mn-lt"/>
              </a:rPr>
              <a:t>阶段</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nSpc>
                <a:spcPct val="120000"/>
              </a:lnSpc>
            </a:pPr>
            <a:r>
              <a:rPr lang="zh-CN" altLang="en-US" sz="1600" dirty="0" smtClean="0">
                <a:solidFill>
                  <a:schemeClr val="bg1"/>
                </a:solidFill>
                <a:cs typeface="+mn-ea"/>
                <a:sym typeface="+mn-lt"/>
              </a:rPr>
              <a:t>面向</a:t>
            </a:r>
            <a:r>
              <a:rPr lang="zh-CN" altLang="en-US" sz="1600" dirty="0">
                <a:solidFill>
                  <a:schemeClr val="bg1"/>
                </a:solidFill>
                <a:cs typeface="+mn-ea"/>
                <a:sym typeface="+mn-lt"/>
              </a:rPr>
              <a:t>甘肃、陕西、贵州特高压途径及偏远地区开拓市场，占领</a:t>
            </a:r>
            <a:r>
              <a:rPr lang="en-US" altLang="zh-CN" sz="1600" dirty="0">
                <a:solidFill>
                  <a:schemeClr val="accent4"/>
                </a:solidFill>
                <a:cs typeface="+mn-ea"/>
                <a:sym typeface="+mn-lt"/>
              </a:rPr>
              <a:t>9</a:t>
            </a:r>
            <a:r>
              <a:rPr lang="zh-CN" altLang="en-US" sz="1600" dirty="0">
                <a:solidFill>
                  <a:schemeClr val="accent4"/>
                </a:solidFill>
                <a:cs typeface="+mn-ea"/>
                <a:sym typeface="+mn-lt"/>
              </a:rPr>
              <a:t>个市级</a:t>
            </a:r>
            <a:r>
              <a:rPr lang="zh-CN" altLang="en-US" sz="1600" dirty="0">
                <a:solidFill>
                  <a:schemeClr val="bg1"/>
                </a:solidFill>
                <a:cs typeface="+mn-ea"/>
                <a:sym typeface="+mn-lt"/>
              </a:rPr>
              <a:t>公司市场</a:t>
            </a:r>
            <a:r>
              <a:rPr lang="zh-CN" altLang="en-US" dirty="0">
                <a:solidFill>
                  <a:schemeClr val="bg1"/>
                </a:solidFill>
                <a:cs typeface="+mn-ea"/>
                <a:sym typeface="+mn-lt"/>
              </a:rPr>
              <a:t>。</a:t>
            </a:r>
          </a:p>
          <a:p>
            <a:pPr>
              <a:lnSpc>
                <a:spcPct val="120000"/>
              </a:lnSpc>
            </a:pPr>
            <a:endParaRPr lang="zh-CN" altLang="en-US" dirty="0">
              <a:cs typeface="+mn-ea"/>
              <a:sym typeface="+mn-lt"/>
            </a:endParaRPr>
          </a:p>
        </p:txBody>
      </p:sp>
      <p:sp>
        <p:nvSpPr>
          <p:cNvPr id="102" name="文本框 101"/>
          <p:cNvSpPr txBox="1"/>
          <p:nvPr/>
        </p:nvSpPr>
        <p:spPr>
          <a:xfrm>
            <a:off x="7176161" y="668028"/>
            <a:ext cx="5348694" cy="1431161"/>
          </a:xfrm>
          <a:prstGeom prst="rect">
            <a:avLst/>
          </a:prstGeom>
          <a:noFill/>
        </p:spPr>
        <p:txBody>
          <a:bodyPr wrap="square" rtlCol="0">
            <a:spAutoFit/>
          </a:bodyPr>
          <a:lstStyle/>
          <a:p>
            <a:pPr>
              <a:lnSpc>
                <a:spcPct val="150000"/>
              </a:lnSpc>
            </a:pPr>
            <a:r>
              <a:rPr lang="zh-CN" altLang="en-US" sz="2400" dirty="0" smtClean="0">
                <a:solidFill>
                  <a:schemeClr val="bg2"/>
                </a:solidFill>
                <a:cs typeface="+mn-ea"/>
                <a:sym typeface="+mn-lt"/>
              </a:rPr>
              <a:t>电网</a:t>
            </a:r>
            <a:r>
              <a:rPr lang="zh-CN" altLang="en-US" sz="2400" dirty="0">
                <a:solidFill>
                  <a:schemeClr val="bg2"/>
                </a:solidFill>
                <a:cs typeface="+mn-ea"/>
                <a:sym typeface="+mn-lt"/>
              </a:rPr>
              <a:t>投标</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nSpc>
                <a:spcPct val="150000"/>
              </a:lnSpc>
            </a:pPr>
            <a:r>
              <a:rPr lang="zh-CN" altLang="en-US" sz="1600" dirty="0" smtClean="0">
                <a:solidFill>
                  <a:schemeClr val="bg1"/>
                </a:solidFill>
                <a:cs typeface="+mn-ea"/>
                <a:sym typeface="+mn-lt"/>
              </a:rPr>
              <a:t>向</a:t>
            </a:r>
            <a:r>
              <a:rPr lang="zh-CN" altLang="en-US" sz="1600" dirty="0">
                <a:solidFill>
                  <a:schemeClr val="bg1"/>
                </a:solidFill>
                <a:cs typeface="+mn-ea"/>
                <a:sym typeface="+mn-lt"/>
              </a:rPr>
              <a:t>国家电网进行</a:t>
            </a:r>
            <a:r>
              <a:rPr lang="zh-CN" altLang="en-US" sz="1600" dirty="0">
                <a:solidFill>
                  <a:schemeClr val="accent4"/>
                </a:solidFill>
                <a:cs typeface="+mn-ea"/>
                <a:sym typeface="+mn-lt"/>
              </a:rPr>
              <a:t>投标</a:t>
            </a:r>
            <a:r>
              <a:rPr lang="zh-CN" altLang="en-US" sz="1600" dirty="0">
                <a:solidFill>
                  <a:schemeClr val="bg1"/>
                </a:solidFill>
                <a:cs typeface="+mn-ea"/>
                <a:sym typeface="+mn-lt"/>
              </a:rPr>
              <a:t>，争取市场平台</a:t>
            </a:r>
          </a:p>
          <a:p>
            <a:pPr>
              <a:lnSpc>
                <a:spcPct val="150000"/>
              </a:lnSpc>
            </a:pPr>
            <a:endParaRPr lang="zh-CN" altLang="en-US" dirty="0">
              <a:cs typeface="+mn-ea"/>
              <a:sym typeface="+mn-lt"/>
            </a:endParaRPr>
          </a:p>
        </p:txBody>
      </p:sp>
      <p:pic>
        <p:nvPicPr>
          <p:cNvPr id="5" name="图片 4" descr="地图"/>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63524" y="1304925"/>
            <a:ext cx="8015331" cy="5254448"/>
          </a:xfrm>
          <a:prstGeom prst="rect">
            <a:avLst/>
          </a:prstGeom>
        </p:spPr>
      </p:pic>
      <p:pic>
        <p:nvPicPr>
          <p:cNvPr id="2" name="图片 1" descr="1"/>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618592" y="535260"/>
            <a:ext cx="3761800" cy="2466430"/>
          </a:xfrm>
          <a:prstGeom prst="rect">
            <a:avLst/>
          </a:prstGeom>
        </p:spPr>
      </p:pic>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solidFill>
                  <a:schemeClr val="tx2"/>
                </a:solidFill>
                <a:latin typeface="+mn-lt"/>
                <a:ea typeface="+mn-ea"/>
                <a:cs typeface="+mn-ea"/>
                <a:sym typeface="+mn-lt"/>
              </a:rPr>
              <a:t>市场规划</a:t>
            </a:r>
          </a:p>
        </p:txBody>
      </p:sp>
      <p:sp>
        <p:nvSpPr>
          <p:cNvPr id="12" name="六边形 11"/>
          <p:cNvSpPr/>
          <p:nvPr/>
        </p:nvSpPr>
        <p:spPr>
          <a:xfrm rot="1800000">
            <a:off x="6472378" y="3129058"/>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13" name="六边形 12"/>
          <p:cNvSpPr/>
          <p:nvPr/>
        </p:nvSpPr>
        <p:spPr>
          <a:xfrm rot="1800000">
            <a:off x="6472378" y="4250925"/>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14" name="六边形 13"/>
          <p:cNvSpPr/>
          <p:nvPr/>
        </p:nvSpPr>
        <p:spPr>
          <a:xfrm rot="1800000">
            <a:off x="6472378" y="857776"/>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15" name="六边形 14"/>
          <p:cNvSpPr/>
          <p:nvPr/>
        </p:nvSpPr>
        <p:spPr>
          <a:xfrm rot="1800000">
            <a:off x="6472378" y="2042185"/>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16" name="六边形 15"/>
          <p:cNvSpPr/>
          <p:nvPr/>
        </p:nvSpPr>
        <p:spPr>
          <a:xfrm rot="1800000">
            <a:off x="6472378" y="5501341"/>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4" name="文本框 3"/>
          <p:cNvSpPr txBox="1"/>
          <p:nvPr/>
        </p:nvSpPr>
        <p:spPr>
          <a:xfrm>
            <a:off x="6595872" y="902208"/>
            <a:ext cx="353568" cy="369332"/>
          </a:xfrm>
          <a:prstGeom prst="rect">
            <a:avLst/>
          </a:prstGeom>
          <a:noFill/>
        </p:spPr>
        <p:txBody>
          <a:bodyPr wrap="square" rtlCol="0">
            <a:spAutoFit/>
          </a:bodyPr>
          <a:lstStyle/>
          <a:p>
            <a:r>
              <a:rPr lang="en-US" altLang="zh-CN" dirty="0" smtClean="0">
                <a:solidFill>
                  <a:schemeClr val="bg2"/>
                </a:solidFill>
              </a:rPr>
              <a:t>A</a:t>
            </a:r>
            <a:endParaRPr lang="zh-CN" altLang="en-US" dirty="0">
              <a:solidFill>
                <a:schemeClr val="bg2"/>
              </a:solidFill>
            </a:endParaRPr>
          </a:p>
        </p:txBody>
      </p:sp>
      <p:sp>
        <p:nvSpPr>
          <p:cNvPr id="20" name="文本框 19"/>
          <p:cNvSpPr txBox="1"/>
          <p:nvPr/>
        </p:nvSpPr>
        <p:spPr>
          <a:xfrm>
            <a:off x="6583680" y="2111624"/>
            <a:ext cx="353568" cy="369332"/>
          </a:xfrm>
          <a:prstGeom prst="rect">
            <a:avLst/>
          </a:prstGeom>
          <a:noFill/>
        </p:spPr>
        <p:txBody>
          <a:bodyPr wrap="square" rtlCol="0">
            <a:spAutoFit/>
          </a:bodyPr>
          <a:lstStyle/>
          <a:p>
            <a:r>
              <a:rPr lang="en-US" altLang="zh-CN" dirty="0">
                <a:solidFill>
                  <a:schemeClr val="bg2"/>
                </a:solidFill>
              </a:rPr>
              <a:t>B</a:t>
            </a:r>
            <a:endParaRPr lang="zh-CN" altLang="en-US" dirty="0">
              <a:solidFill>
                <a:schemeClr val="bg2"/>
              </a:solidFill>
            </a:endParaRPr>
          </a:p>
        </p:txBody>
      </p:sp>
      <p:sp>
        <p:nvSpPr>
          <p:cNvPr id="21" name="文本框 20"/>
          <p:cNvSpPr txBox="1"/>
          <p:nvPr/>
        </p:nvSpPr>
        <p:spPr>
          <a:xfrm>
            <a:off x="6583445" y="3192913"/>
            <a:ext cx="353568" cy="369332"/>
          </a:xfrm>
          <a:prstGeom prst="rect">
            <a:avLst/>
          </a:prstGeom>
          <a:noFill/>
        </p:spPr>
        <p:txBody>
          <a:bodyPr wrap="square" rtlCol="0">
            <a:spAutoFit/>
          </a:bodyPr>
          <a:lstStyle/>
          <a:p>
            <a:r>
              <a:rPr lang="en-US" altLang="zh-CN" dirty="0">
                <a:solidFill>
                  <a:schemeClr val="bg2"/>
                </a:solidFill>
              </a:rPr>
              <a:t>C</a:t>
            </a:r>
            <a:endParaRPr lang="zh-CN" altLang="en-US" dirty="0">
              <a:solidFill>
                <a:schemeClr val="bg2"/>
              </a:solidFill>
            </a:endParaRPr>
          </a:p>
        </p:txBody>
      </p:sp>
      <p:sp>
        <p:nvSpPr>
          <p:cNvPr id="22" name="文本框 21"/>
          <p:cNvSpPr txBox="1"/>
          <p:nvPr/>
        </p:nvSpPr>
        <p:spPr>
          <a:xfrm>
            <a:off x="6604866" y="5565196"/>
            <a:ext cx="353568" cy="369332"/>
          </a:xfrm>
          <a:prstGeom prst="rect">
            <a:avLst/>
          </a:prstGeom>
          <a:noFill/>
        </p:spPr>
        <p:txBody>
          <a:bodyPr wrap="square" rtlCol="0">
            <a:spAutoFit/>
          </a:bodyPr>
          <a:lstStyle/>
          <a:p>
            <a:r>
              <a:rPr lang="en-US" altLang="zh-CN" dirty="0">
                <a:solidFill>
                  <a:schemeClr val="bg2"/>
                </a:solidFill>
              </a:rPr>
              <a:t>E</a:t>
            </a:r>
            <a:endParaRPr lang="zh-CN" altLang="en-US" dirty="0">
              <a:solidFill>
                <a:schemeClr val="bg2"/>
              </a:solidFill>
            </a:endParaRPr>
          </a:p>
        </p:txBody>
      </p:sp>
      <p:sp>
        <p:nvSpPr>
          <p:cNvPr id="23" name="文本框 22"/>
          <p:cNvSpPr txBox="1"/>
          <p:nvPr/>
        </p:nvSpPr>
        <p:spPr>
          <a:xfrm>
            <a:off x="6583632" y="4309603"/>
            <a:ext cx="353568" cy="369332"/>
          </a:xfrm>
          <a:prstGeom prst="rect">
            <a:avLst/>
          </a:prstGeom>
          <a:noFill/>
        </p:spPr>
        <p:txBody>
          <a:bodyPr wrap="square" rtlCol="0">
            <a:spAutoFit/>
          </a:bodyPr>
          <a:lstStyle/>
          <a:p>
            <a:r>
              <a:rPr lang="en-US" altLang="zh-CN" dirty="0">
                <a:solidFill>
                  <a:schemeClr val="bg2"/>
                </a:solidFill>
              </a:rPr>
              <a:t>D</a:t>
            </a:r>
            <a:endParaRPr lang="zh-CN" altLang="en-US" dirty="0">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7176161" y="1865266"/>
            <a:ext cx="5407463" cy="1431161"/>
          </a:xfrm>
          <a:prstGeom prst="rect">
            <a:avLst/>
          </a:prstGeom>
          <a:noFill/>
        </p:spPr>
        <p:txBody>
          <a:bodyPr wrap="square" rtlCol="0">
            <a:spAutoFit/>
          </a:bodyPr>
          <a:lstStyle/>
          <a:p>
            <a:pPr algn="l" defTabSz="1219200">
              <a:lnSpc>
                <a:spcPct val="150000"/>
              </a:lnSpc>
              <a:spcBef>
                <a:spcPct val="0"/>
              </a:spcBef>
              <a:defRPr/>
            </a:pPr>
            <a:r>
              <a:rPr lang="zh-CN" altLang="en-US" sz="2400" dirty="0" smtClean="0">
                <a:solidFill>
                  <a:schemeClr val="bg2"/>
                </a:solidFill>
                <a:cs typeface="+mn-ea"/>
                <a:sym typeface="+mn-lt"/>
              </a:rPr>
              <a:t>初步</a:t>
            </a:r>
            <a:r>
              <a:rPr lang="zh-CN" altLang="en-US" sz="2400" dirty="0">
                <a:solidFill>
                  <a:schemeClr val="bg2"/>
                </a:solidFill>
                <a:cs typeface="+mn-ea"/>
                <a:sym typeface="+mn-lt"/>
              </a:rPr>
              <a:t>验证</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gn="l" defTabSz="1219200">
              <a:lnSpc>
                <a:spcPct val="150000"/>
              </a:lnSpc>
              <a:spcBef>
                <a:spcPct val="0"/>
              </a:spcBef>
              <a:defRPr/>
            </a:pPr>
            <a:r>
              <a:rPr lang="zh-CN" altLang="en-US" sz="1600" dirty="0" smtClean="0">
                <a:solidFill>
                  <a:schemeClr val="bg1"/>
                </a:solidFill>
                <a:cs typeface="+mn-ea"/>
                <a:sym typeface="+mn-lt"/>
              </a:rPr>
              <a:t>在</a:t>
            </a:r>
            <a:r>
              <a:rPr lang="zh-CN" altLang="en-US" sz="1600" dirty="0">
                <a:solidFill>
                  <a:schemeClr val="bg1"/>
                </a:solidFill>
                <a:cs typeface="+mn-ea"/>
                <a:sym typeface="+mn-lt"/>
              </a:rPr>
              <a:t>保定市试点</a:t>
            </a:r>
            <a:r>
              <a:rPr lang="en-US" altLang="zh-CN" sz="1600" dirty="0">
                <a:solidFill>
                  <a:schemeClr val="accent4"/>
                </a:solidFill>
                <a:cs typeface="+mn-ea"/>
                <a:sym typeface="+mn-lt"/>
              </a:rPr>
              <a:t>3</a:t>
            </a:r>
            <a:r>
              <a:rPr lang="zh-CN" altLang="en-US" sz="1600" dirty="0">
                <a:solidFill>
                  <a:schemeClr val="accent4"/>
                </a:solidFill>
                <a:cs typeface="+mn-ea"/>
                <a:sym typeface="+mn-lt"/>
              </a:rPr>
              <a:t>条输电线路</a:t>
            </a:r>
            <a:r>
              <a:rPr lang="zh-CN" altLang="en-US" sz="1600" dirty="0">
                <a:solidFill>
                  <a:schemeClr val="bg1"/>
                </a:solidFill>
                <a:cs typeface="+mn-ea"/>
                <a:sym typeface="+mn-lt"/>
              </a:rPr>
              <a:t>赢得用户口碑。</a:t>
            </a:r>
          </a:p>
          <a:p>
            <a:pPr algn="l" defTabSz="1219200">
              <a:lnSpc>
                <a:spcPct val="150000"/>
              </a:lnSpc>
              <a:spcBef>
                <a:spcPct val="0"/>
              </a:spcBef>
              <a:defRPr/>
            </a:pPr>
            <a:endParaRPr lang="zh-CN" altLang="en-US" spc="600" dirty="0">
              <a:solidFill>
                <a:schemeClr val="bg1"/>
              </a:solidFill>
              <a:cs typeface="+mn-ea"/>
              <a:sym typeface="+mn-lt"/>
            </a:endParaRPr>
          </a:p>
        </p:txBody>
      </p:sp>
      <p:sp>
        <p:nvSpPr>
          <p:cNvPr id="84" name="文本框 83"/>
          <p:cNvSpPr txBox="1"/>
          <p:nvPr/>
        </p:nvSpPr>
        <p:spPr>
          <a:xfrm>
            <a:off x="7134585" y="3056905"/>
            <a:ext cx="5416841" cy="1431161"/>
          </a:xfrm>
          <a:prstGeom prst="rect">
            <a:avLst/>
          </a:prstGeom>
          <a:noFill/>
        </p:spPr>
        <p:txBody>
          <a:bodyPr wrap="square" rtlCol="0">
            <a:spAutoFit/>
          </a:bodyPr>
          <a:lstStyle/>
          <a:p>
            <a:pPr>
              <a:lnSpc>
                <a:spcPct val="150000"/>
              </a:lnSpc>
            </a:pPr>
            <a:r>
              <a:rPr lang="zh-CN" altLang="en-US" sz="2400" dirty="0" smtClean="0">
                <a:solidFill>
                  <a:schemeClr val="bg2"/>
                </a:solidFill>
                <a:cs typeface="+mn-ea"/>
                <a:sym typeface="+mn-lt"/>
              </a:rPr>
              <a:t>规模</a:t>
            </a:r>
            <a:r>
              <a:rPr lang="zh-CN" altLang="en-US" sz="2400" dirty="0">
                <a:solidFill>
                  <a:schemeClr val="bg2"/>
                </a:solidFill>
                <a:cs typeface="+mn-ea"/>
                <a:sym typeface="+mn-lt"/>
              </a:rPr>
              <a:t>应用</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nSpc>
                <a:spcPct val="150000"/>
              </a:lnSpc>
            </a:pPr>
            <a:r>
              <a:rPr lang="zh-CN" altLang="en-US" sz="1600" dirty="0" smtClean="0">
                <a:solidFill>
                  <a:schemeClr val="bg1"/>
                </a:solidFill>
                <a:cs typeface="+mn-ea"/>
                <a:sym typeface="+mn-lt"/>
              </a:rPr>
              <a:t>在</a:t>
            </a:r>
            <a:r>
              <a:rPr lang="zh-CN" altLang="en-US" sz="1600" dirty="0">
                <a:solidFill>
                  <a:schemeClr val="bg1"/>
                </a:solidFill>
                <a:cs typeface="+mn-ea"/>
                <a:sym typeface="+mn-lt"/>
              </a:rPr>
              <a:t>保定市下辖</a:t>
            </a:r>
            <a:r>
              <a:rPr lang="en-US" altLang="zh-CN" sz="1600" dirty="0">
                <a:solidFill>
                  <a:schemeClr val="accent4"/>
                </a:solidFill>
                <a:cs typeface="+mn-ea"/>
                <a:sym typeface="+mn-lt"/>
              </a:rPr>
              <a:t>1</a:t>
            </a:r>
            <a:r>
              <a:rPr lang="zh-CN" altLang="en-US" sz="1600" dirty="0">
                <a:solidFill>
                  <a:schemeClr val="accent4"/>
                </a:solidFill>
                <a:cs typeface="+mn-ea"/>
                <a:sym typeface="+mn-lt"/>
              </a:rPr>
              <a:t>个县级</a:t>
            </a:r>
            <a:r>
              <a:rPr lang="zh-CN" altLang="en-US" sz="1600" dirty="0">
                <a:solidFill>
                  <a:schemeClr val="bg1"/>
                </a:solidFill>
                <a:cs typeface="+mn-ea"/>
                <a:sym typeface="+mn-lt"/>
              </a:rPr>
              <a:t>供电公司使用智能巡检方案。</a:t>
            </a:r>
          </a:p>
          <a:p>
            <a:pPr>
              <a:lnSpc>
                <a:spcPct val="150000"/>
              </a:lnSpc>
            </a:pPr>
            <a:endParaRPr lang="zh-CN" altLang="en-US" dirty="0">
              <a:solidFill>
                <a:schemeClr val="bg1"/>
              </a:solidFill>
              <a:cs typeface="+mn-ea"/>
              <a:sym typeface="+mn-lt"/>
            </a:endParaRPr>
          </a:p>
        </p:txBody>
      </p:sp>
      <p:sp>
        <p:nvSpPr>
          <p:cNvPr id="90" name="文本框 89"/>
          <p:cNvSpPr txBox="1"/>
          <p:nvPr/>
        </p:nvSpPr>
        <p:spPr>
          <a:xfrm>
            <a:off x="7134585" y="4130712"/>
            <a:ext cx="5158877" cy="1514261"/>
          </a:xfrm>
          <a:prstGeom prst="rect">
            <a:avLst/>
          </a:prstGeom>
          <a:noFill/>
        </p:spPr>
        <p:txBody>
          <a:bodyPr wrap="square" rtlCol="0">
            <a:spAutoFit/>
          </a:bodyPr>
          <a:lstStyle/>
          <a:p>
            <a:pPr>
              <a:lnSpc>
                <a:spcPct val="150000"/>
              </a:lnSpc>
            </a:pPr>
            <a:r>
              <a:rPr lang="zh-CN" altLang="en-US" sz="2400" dirty="0" smtClean="0">
                <a:solidFill>
                  <a:schemeClr val="bg2"/>
                </a:solidFill>
                <a:cs typeface="+mn-ea"/>
                <a:sym typeface="+mn-lt"/>
              </a:rPr>
              <a:t>市场</a:t>
            </a:r>
            <a:r>
              <a:rPr lang="zh-CN" altLang="en-US" sz="2400" dirty="0">
                <a:solidFill>
                  <a:schemeClr val="bg2"/>
                </a:solidFill>
                <a:cs typeface="+mn-ea"/>
                <a:sym typeface="+mn-lt"/>
              </a:rPr>
              <a:t>布局</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nSpc>
                <a:spcPct val="120000"/>
              </a:lnSpc>
            </a:pPr>
            <a:r>
              <a:rPr lang="zh-CN" altLang="en-US" sz="1600" dirty="0" smtClean="0">
                <a:solidFill>
                  <a:schemeClr val="bg1"/>
                </a:solidFill>
                <a:cs typeface="+mn-ea"/>
                <a:sym typeface="+mn-lt"/>
              </a:rPr>
              <a:t>向</a:t>
            </a:r>
            <a:r>
              <a:rPr lang="zh-CN" altLang="en-US" sz="1600" dirty="0">
                <a:solidFill>
                  <a:schemeClr val="bg1"/>
                </a:solidFill>
                <a:cs typeface="+mn-ea"/>
                <a:sym typeface="+mn-lt"/>
              </a:rPr>
              <a:t>河北省电网</a:t>
            </a:r>
            <a:r>
              <a:rPr lang="en-US" altLang="zh-CN" sz="1600" dirty="0">
                <a:solidFill>
                  <a:schemeClr val="bg1"/>
                </a:solidFill>
                <a:cs typeface="+mn-ea"/>
                <a:sym typeface="+mn-lt"/>
              </a:rPr>
              <a:t>6</a:t>
            </a:r>
            <a:r>
              <a:rPr lang="zh-CN" altLang="en-US" sz="1600" dirty="0">
                <a:solidFill>
                  <a:schemeClr val="bg1"/>
                </a:solidFill>
                <a:cs typeface="+mn-ea"/>
                <a:sym typeface="+mn-lt"/>
              </a:rPr>
              <a:t>家地市公司推广产品，争取占领</a:t>
            </a:r>
            <a:r>
              <a:rPr lang="en-US" altLang="zh-CN" sz="1600" dirty="0">
                <a:solidFill>
                  <a:schemeClr val="accent4"/>
                </a:solidFill>
                <a:cs typeface="+mn-ea"/>
                <a:sym typeface="+mn-lt"/>
              </a:rPr>
              <a:t>500Km</a:t>
            </a:r>
            <a:r>
              <a:rPr lang="zh-CN" altLang="en-US" sz="1600" dirty="0">
                <a:solidFill>
                  <a:schemeClr val="bg1"/>
                </a:solidFill>
                <a:cs typeface="+mn-ea"/>
                <a:sym typeface="+mn-lt"/>
              </a:rPr>
              <a:t>有效巡检线路。</a:t>
            </a:r>
          </a:p>
          <a:p>
            <a:endParaRPr lang="zh-CN" altLang="en-US" dirty="0">
              <a:solidFill>
                <a:schemeClr val="bg1"/>
              </a:solidFill>
              <a:cs typeface="+mn-ea"/>
              <a:sym typeface="+mn-lt"/>
            </a:endParaRPr>
          </a:p>
        </p:txBody>
      </p:sp>
      <p:sp>
        <p:nvSpPr>
          <p:cNvPr id="101" name="文本框 100"/>
          <p:cNvSpPr txBox="1"/>
          <p:nvPr/>
        </p:nvSpPr>
        <p:spPr>
          <a:xfrm>
            <a:off x="7134585" y="5400261"/>
            <a:ext cx="5188730" cy="1606594"/>
          </a:xfrm>
          <a:prstGeom prst="rect">
            <a:avLst/>
          </a:prstGeom>
          <a:noFill/>
        </p:spPr>
        <p:txBody>
          <a:bodyPr wrap="square" rtlCol="0">
            <a:spAutoFit/>
          </a:bodyPr>
          <a:lstStyle/>
          <a:p>
            <a:pPr>
              <a:lnSpc>
                <a:spcPct val="150000"/>
              </a:lnSpc>
            </a:pPr>
            <a:r>
              <a:rPr lang="zh-CN" altLang="en-US" sz="2400" dirty="0" smtClean="0">
                <a:solidFill>
                  <a:schemeClr val="bg2"/>
                </a:solidFill>
                <a:cs typeface="+mn-ea"/>
                <a:sym typeface="+mn-lt"/>
              </a:rPr>
              <a:t>推广</a:t>
            </a:r>
            <a:r>
              <a:rPr lang="zh-CN" altLang="en-US" sz="2400" dirty="0">
                <a:solidFill>
                  <a:schemeClr val="bg2"/>
                </a:solidFill>
                <a:cs typeface="+mn-ea"/>
                <a:sym typeface="+mn-lt"/>
              </a:rPr>
              <a:t>阶段</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nSpc>
                <a:spcPct val="120000"/>
              </a:lnSpc>
            </a:pPr>
            <a:r>
              <a:rPr lang="zh-CN" altLang="en-US" sz="1600" dirty="0" smtClean="0">
                <a:solidFill>
                  <a:schemeClr val="bg1"/>
                </a:solidFill>
                <a:cs typeface="+mn-ea"/>
                <a:sym typeface="+mn-lt"/>
              </a:rPr>
              <a:t>面向</a:t>
            </a:r>
            <a:r>
              <a:rPr lang="zh-CN" altLang="en-US" sz="1600" dirty="0">
                <a:solidFill>
                  <a:schemeClr val="bg1"/>
                </a:solidFill>
                <a:cs typeface="+mn-ea"/>
                <a:sym typeface="+mn-lt"/>
              </a:rPr>
              <a:t>甘肃、陕西、贵州特高压途径及偏远地区开拓市场，占领</a:t>
            </a:r>
            <a:r>
              <a:rPr lang="en-US" altLang="zh-CN" sz="1600" dirty="0">
                <a:solidFill>
                  <a:schemeClr val="accent4"/>
                </a:solidFill>
                <a:cs typeface="+mn-ea"/>
                <a:sym typeface="+mn-lt"/>
              </a:rPr>
              <a:t>9</a:t>
            </a:r>
            <a:r>
              <a:rPr lang="zh-CN" altLang="en-US" sz="1600" dirty="0">
                <a:solidFill>
                  <a:schemeClr val="accent4"/>
                </a:solidFill>
                <a:cs typeface="+mn-ea"/>
                <a:sym typeface="+mn-lt"/>
              </a:rPr>
              <a:t>个市级</a:t>
            </a:r>
            <a:r>
              <a:rPr lang="zh-CN" altLang="en-US" sz="1600" dirty="0">
                <a:solidFill>
                  <a:schemeClr val="bg1"/>
                </a:solidFill>
                <a:cs typeface="+mn-ea"/>
                <a:sym typeface="+mn-lt"/>
              </a:rPr>
              <a:t>公司市场</a:t>
            </a:r>
            <a:r>
              <a:rPr lang="zh-CN" altLang="en-US" dirty="0">
                <a:solidFill>
                  <a:schemeClr val="bg1"/>
                </a:solidFill>
                <a:cs typeface="+mn-ea"/>
                <a:sym typeface="+mn-lt"/>
              </a:rPr>
              <a:t>。</a:t>
            </a:r>
          </a:p>
          <a:p>
            <a:pPr>
              <a:lnSpc>
                <a:spcPct val="120000"/>
              </a:lnSpc>
            </a:pPr>
            <a:endParaRPr lang="zh-CN" altLang="en-US" dirty="0">
              <a:cs typeface="+mn-ea"/>
              <a:sym typeface="+mn-lt"/>
            </a:endParaRPr>
          </a:p>
        </p:txBody>
      </p:sp>
      <p:sp>
        <p:nvSpPr>
          <p:cNvPr id="102" name="文本框 101"/>
          <p:cNvSpPr txBox="1"/>
          <p:nvPr/>
        </p:nvSpPr>
        <p:spPr>
          <a:xfrm>
            <a:off x="7176161" y="668028"/>
            <a:ext cx="5348694" cy="1431161"/>
          </a:xfrm>
          <a:prstGeom prst="rect">
            <a:avLst/>
          </a:prstGeom>
          <a:noFill/>
        </p:spPr>
        <p:txBody>
          <a:bodyPr wrap="square" rtlCol="0">
            <a:spAutoFit/>
          </a:bodyPr>
          <a:lstStyle/>
          <a:p>
            <a:pPr>
              <a:lnSpc>
                <a:spcPct val="150000"/>
              </a:lnSpc>
            </a:pPr>
            <a:r>
              <a:rPr lang="zh-CN" altLang="en-US" sz="2400" dirty="0" smtClean="0">
                <a:solidFill>
                  <a:schemeClr val="bg2"/>
                </a:solidFill>
                <a:cs typeface="+mn-ea"/>
                <a:sym typeface="+mn-lt"/>
              </a:rPr>
              <a:t>电网</a:t>
            </a:r>
            <a:r>
              <a:rPr lang="zh-CN" altLang="en-US" sz="2400" dirty="0">
                <a:solidFill>
                  <a:schemeClr val="bg2"/>
                </a:solidFill>
                <a:cs typeface="+mn-ea"/>
                <a:sym typeface="+mn-lt"/>
              </a:rPr>
              <a:t>投标</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a:lnSpc>
                <a:spcPct val="150000"/>
              </a:lnSpc>
            </a:pPr>
            <a:r>
              <a:rPr lang="zh-CN" altLang="en-US" sz="1600" dirty="0" smtClean="0">
                <a:solidFill>
                  <a:schemeClr val="bg1"/>
                </a:solidFill>
                <a:cs typeface="+mn-ea"/>
                <a:sym typeface="+mn-lt"/>
              </a:rPr>
              <a:t>向</a:t>
            </a:r>
            <a:r>
              <a:rPr lang="zh-CN" altLang="en-US" sz="1600" dirty="0">
                <a:solidFill>
                  <a:schemeClr val="bg1"/>
                </a:solidFill>
                <a:cs typeface="+mn-ea"/>
                <a:sym typeface="+mn-lt"/>
              </a:rPr>
              <a:t>国家电网进行</a:t>
            </a:r>
            <a:r>
              <a:rPr lang="zh-CN" altLang="en-US" sz="1600" dirty="0">
                <a:solidFill>
                  <a:schemeClr val="accent4"/>
                </a:solidFill>
                <a:cs typeface="+mn-ea"/>
                <a:sym typeface="+mn-lt"/>
              </a:rPr>
              <a:t>投标</a:t>
            </a:r>
            <a:r>
              <a:rPr lang="zh-CN" altLang="en-US" sz="1600" dirty="0">
                <a:solidFill>
                  <a:schemeClr val="bg1"/>
                </a:solidFill>
                <a:cs typeface="+mn-ea"/>
                <a:sym typeface="+mn-lt"/>
              </a:rPr>
              <a:t>，争取市场平台</a:t>
            </a:r>
          </a:p>
          <a:p>
            <a:pPr>
              <a:lnSpc>
                <a:spcPct val="150000"/>
              </a:lnSpc>
            </a:pPr>
            <a:endParaRPr lang="zh-CN" altLang="en-US" dirty="0">
              <a:cs typeface="+mn-ea"/>
              <a:sym typeface="+mn-lt"/>
            </a:endParaRPr>
          </a:p>
        </p:txBody>
      </p:sp>
      <p:pic>
        <p:nvPicPr>
          <p:cNvPr id="5" name="图片 4" descr="地图"/>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53469" y="3822081"/>
            <a:ext cx="4050969" cy="2655612"/>
          </a:xfrm>
          <a:prstGeom prst="rect">
            <a:avLst/>
          </a:prstGeom>
        </p:spPr>
      </p:pic>
      <p:pic>
        <p:nvPicPr>
          <p:cNvPr id="2" name="图片 1" descr="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671353" y="3052416"/>
            <a:ext cx="1901223" cy="1246540"/>
          </a:xfrm>
          <a:prstGeom prst="rect">
            <a:avLst/>
          </a:prstGeom>
        </p:spPr>
      </p:pic>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市场规划</a:t>
            </a:r>
          </a:p>
        </p:txBody>
      </p:sp>
      <p:sp>
        <p:nvSpPr>
          <p:cNvPr id="12" name="六边形 11"/>
          <p:cNvSpPr/>
          <p:nvPr/>
        </p:nvSpPr>
        <p:spPr>
          <a:xfrm rot="1800000">
            <a:off x="6472378" y="3129058"/>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13" name="六边形 12"/>
          <p:cNvSpPr/>
          <p:nvPr/>
        </p:nvSpPr>
        <p:spPr>
          <a:xfrm rot="1800000">
            <a:off x="6472378" y="4250925"/>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14" name="六边形 13"/>
          <p:cNvSpPr/>
          <p:nvPr/>
        </p:nvSpPr>
        <p:spPr>
          <a:xfrm rot="1800000">
            <a:off x="6472378" y="857776"/>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15" name="六边形 14"/>
          <p:cNvSpPr/>
          <p:nvPr/>
        </p:nvSpPr>
        <p:spPr>
          <a:xfrm rot="1800000">
            <a:off x="6472378" y="2042185"/>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16" name="六边形 15"/>
          <p:cNvSpPr/>
          <p:nvPr/>
        </p:nvSpPr>
        <p:spPr>
          <a:xfrm rot="1800000">
            <a:off x="6472378" y="5501341"/>
            <a:ext cx="576569" cy="497042"/>
          </a:xfrm>
          <a:prstGeom prst="hexagon">
            <a:avLst>
              <a:gd name="adj" fmla="val 29464"/>
              <a:gd name="vf" fmla="val 115470"/>
            </a:avLst>
          </a:prstGeom>
          <a:noFill/>
          <a:ln w="19050" cap="rnd">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652"/>
              </a:solidFill>
            </a:endParaRPr>
          </a:p>
        </p:txBody>
      </p:sp>
      <p:sp>
        <p:nvSpPr>
          <p:cNvPr id="4" name="文本框 3"/>
          <p:cNvSpPr txBox="1"/>
          <p:nvPr/>
        </p:nvSpPr>
        <p:spPr>
          <a:xfrm>
            <a:off x="6595872" y="902208"/>
            <a:ext cx="353568" cy="369332"/>
          </a:xfrm>
          <a:prstGeom prst="rect">
            <a:avLst/>
          </a:prstGeom>
          <a:noFill/>
        </p:spPr>
        <p:txBody>
          <a:bodyPr wrap="square" rtlCol="0">
            <a:spAutoFit/>
          </a:bodyPr>
          <a:lstStyle/>
          <a:p>
            <a:r>
              <a:rPr lang="en-US" altLang="zh-CN" dirty="0" smtClean="0">
                <a:solidFill>
                  <a:schemeClr val="bg2"/>
                </a:solidFill>
              </a:rPr>
              <a:t>A</a:t>
            </a:r>
            <a:endParaRPr lang="zh-CN" altLang="en-US" dirty="0">
              <a:solidFill>
                <a:schemeClr val="bg2"/>
              </a:solidFill>
            </a:endParaRPr>
          </a:p>
        </p:txBody>
      </p:sp>
      <p:sp>
        <p:nvSpPr>
          <p:cNvPr id="20" name="文本框 19"/>
          <p:cNvSpPr txBox="1"/>
          <p:nvPr/>
        </p:nvSpPr>
        <p:spPr>
          <a:xfrm>
            <a:off x="6583680" y="2111624"/>
            <a:ext cx="353568" cy="369332"/>
          </a:xfrm>
          <a:prstGeom prst="rect">
            <a:avLst/>
          </a:prstGeom>
          <a:noFill/>
        </p:spPr>
        <p:txBody>
          <a:bodyPr wrap="square" rtlCol="0">
            <a:spAutoFit/>
          </a:bodyPr>
          <a:lstStyle/>
          <a:p>
            <a:r>
              <a:rPr lang="en-US" altLang="zh-CN" dirty="0">
                <a:solidFill>
                  <a:schemeClr val="bg2"/>
                </a:solidFill>
              </a:rPr>
              <a:t>B</a:t>
            </a:r>
            <a:endParaRPr lang="zh-CN" altLang="en-US" dirty="0">
              <a:solidFill>
                <a:schemeClr val="bg2"/>
              </a:solidFill>
            </a:endParaRPr>
          </a:p>
        </p:txBody>
      </p:sp>
      <p:sp>
        <p:nvSpPr>
          <p:cNvPr id="21" name="文本框 20"/>
          <p:cNvSpPr txBox="1"/>
          <p:nvPr/>
        </p:nvSpPr>
        <p:spPr>
          <a:xfrm>
            <a:off x="6583445" y="3192913"/>
            <a:ext cx="353568" cy="369332"/>
          </a:xfrm>
          <a:prstGeom prst="rect">
            <a:avLst/>
          </a:prstGeom>
          <a:noFill/>
        </p:spPr>
        <p:txBody>
          <a:bodyPr wrap="square" rtlCol="0">
            <a:spAutoFit/>
          </a:bodyPr>
          <a:lstStyle/>
          <a:p>
            <a:r>
              <a:rPr lang="en-US" altLang="zh-CN" dirty="0">
                <a:solidFill>
                  <a:schemeClr val="bg2"/>
                </a:solidFill>
              </a:rPr>
              <a:t>C</a:t>
            </a:r>
            <a:endParaRPr lang="zh-CN" altLang="en-US" dirty="0">
              <a:solidFill>
                <a:schemeClr val="bg2"/>
              </a:solidFill>
            </a:endParaRPr>
          </a:p>
        </p:txBody>
      </p:sp>
      <p:sp>
        <p:nvSpPr>
          <p:cNvPr id="22" name="文本框 21"/>
          <p:cNvSpPr txBox="1"/>
          <p:nvPr/>
        </p:nvSpPr>
        <p:spPr>
          <a:xfrm>
            <a:off x="6604866" y="5565196"/>
            <a:ext cx="353568" cy="369332"/>
          </a:xfrm>
          <a:prstGeom prst="rect">
            <a:avLst/>
          </a:prstGeom>
          <a:noFill/>
        </p:spPr>
        <p:txBody>
          <a:bodyPr wrap="square" rtlCol="0">
            <a:spAutoFit/>
          </a:bodyPr>
          <a:lstStyle/>
          <a:p>
            <a:r>
              <a:rPr lang="en-US" altLang="zh-CN" dirty="0">
                <a:solidFill>
                  <a:schemeClr val="bg2"/>
                </a:solidFill>
              </a:rPr>
              <a:t>E</a:t>
            </a:r>
            <a:endParaRPr lang="zh-CN" altLang="en-US" dirty="0">
              <a:solidFill>
                <a:schemeClr val="bg2"/>
              </a:solidFill>
            </a:endParaRPr>
          </a:p>
        </p:txBody>
      </p:sp>
      <p:sp>
        <p:nvSpPr>
          <p:cNvPr id="23" name="文本框 22"/>
          <p:cNvSpPr txBox="1"/>
          <p:nvPr/>
        </p:nvSpPr>
        <p:spPr>
          <a:xfrm>
            <a:off x="6583632" y="4309603"/>
            <a:ext cx="353568" cy="369332"/>
          </a:xfrm>
          <a:prstGeom prst="rect">
            <a:avLst/>
          </a:prstGeom>
          <a:noFill/>
        </p:spPr>
        <p:txBody>
          <a:bodyPr wrap="square" rtlCol="0">
            <a:spAutoFit/>
          </a:bodyPr>
          <a:lstStyle/>
          <a:p>
            <a:r>
              <a:rPr lang="en-US" altLang="zh-CN" dirty="0">
                <a:solidFill>
                  <a:schemeClr val="bg2"/>
                </a:solidFill>
              </a:rPr>
              <a:t>D</a:t>
            </a:r>
            <a:endParaRPr lang="zh-CN" altLang="en-US" dirty="0">
              <a:solidFill>
                <a:schemeClr val="bg2"/>
              </a:solidFill>
            </a:endParaRPr>
          </a:p>
        </p:txBody>
      </p:sp>
      <p:graphicFrame>
        <p:nvGraphicFramePr>
          <p:cNvPr id="24" name="表格 23"/>
          <p:cNvGraphicFramePr>
            <a:graphicFrameLocks noGrp="1"/>
          </p:cNvGraphicFramePr>
          <p:nvPr>
            <p:extLst>
              <p:ext uri="{D42A27DB-BD31-4B8C-83A1-F6EECF244321}">
                <p14:modId xmlns:p14="http://schemas.microsoft.com/office/powerpoint/2010/main" val="1871849085"/>
              </p:ext>
            </p:extLst>
          </p:nvPr>
        </p:nvGraphicFramePr>
        <p:xfrm>
          <a:off x="977715" y="1566709"/>
          <a:ext cx="10019352" cy="2873595"/>
        </p:xfrm>
        <a:graphic>
          <a:graphicData uri="http://schemas.openxmlformats.org/drawingml/2006/table">
            <a:tbl>
              <a:tblPr firstRow="1" bandRow="1">
                <a:tableStyleId>{073A0DAA-6AF3-43AB-8588-CEC1D06C72B9}</a:tableStyleId>
              </a:tblPr>
              <a:tblGrid>
                <a:gridCol w="1886571">
                  <a:extLst>
                    <a:ext uri="{9D8B030D-6E8A-4147-A177-3AD203B41FA5}">
                      <a16:colId xmlns:a16="http://schemas.microsoft.com/office/drawing/2014/main" val="4037119914"/>
                    </a:ext>
                  </a:extLst>
                </a:gridCol>
                <a:gridCol w="4927002">
                  <a:extLst>
                    <a:ext uri="{9D8B030D-6E8A-4147-A177-3AD203B41FA5}">
                      <a16:colId xmlns:a16="http://schemas.microsoft.com/office/drawing/2014/main" val="3525787545"/>
                    </a:ext>
                  </a:extLst>
                </a:gridCol>
                <a:gridCol w="3205779">
                  <a:extLst>
                    <a:ext uri="{9D8B030D-6E8A-4147-A177-3AD203B41FA5}">
                      <a16:colId xmlns:a16="http://schemas.microsoft.com/office/drawing/2014/main" val="3687710033"/>
                    </a:ext>
                  </a:extLst>
                </a:gridCol>
              </a:tblGrid>
              <a:tr h="715254">
                <a:tc>
                  <a:txBody>
                    <a:bodyPr/>
                    <a:lstStyle/>
                    <a:p>
                      <a:r>
                        <a:rPr lang="zh-CN" altLang="en-US" dirty="0" smtClean="0">
                          <a:solidFill>
                            <a:schemeClr val="bg2"/>
                          </a:solidFill>
                        </a:rPr>
                        <a:t>时间</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产品进展</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业务进展</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206056329"/>
                  </a:ext>
                </a:extLst>
              </a:tr>
              <a:tr h="719447">
                <a:tc>
                  <a:txBody>
                    <a:bodyPr/>
                    <a:lstStyle/>
                    <a:p>
                      <a:r>
                        <a:rPr lang="zh-CN" altLang="en-US" dirty="0" smtClean="0">
                          <a:solidFill>
                            <a:schemeClr val="bg2"/>
                          </a:solidFill>
                        </a:rPr>
                        <a:t>第一年</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打造路径规划软件</a:t>
                      </a:r>
                      <a:r>
                        <a:rPr lang="en-US" altLang="zh-CN" dirty="0" smtClean="0">
                          <a:solidFill>
                            <a:schemeClr val="bg2"/>
                          </a:solidFill>
                        </a:rPr>
                        <a:t>2.0</a:t>
                      </a:r>
                      <a:r>
                        <a:rPr lang="zh-CN" altLang="en-US" dirty="0" smtClean="0">
                          <a:solidFill>
                            <a:schemeClr val="bg2"/>
                          </a:solidFill>
                        </a:rPr>
                        <a:t>版，支持路径自由编辑</a:t>
                      </a:r>
                      <a:endParaRPr lang="en-US" altLang="zh-CN" dirty="0" smtClean="0">
                        <a:solidFill>
                          <a:schemeClr val="bg2"/>
                        </a:solidFill>
                      </a:endParaRPr>
                    </a:p>
                    <a:p>
                      <a:r>
                        <a:rPr lang="zh-CN" altLang="en-US" dirty="0" smtClean="0">
                          <a:solidFill>
                            <a:schemeClr val="bg2"/>
                          </a:solidFill>
                        </a:rPr>
                        <a:t>打造识别算法</a:t>
                      </a:r>
                      <a:r>
                        <a:rPr lang="en-US" altLang="zh-CN" dirty="0" smtClean="0">
                          <a:solidFill>
                            <a:schemeClr val="bg2"/>
                          </a:solidFill>
                        </a:rPr>
                        <a:t>2.0</a:t>
                      </a:r>
                      <a:r>
                        <a:rPr lang="zh-CN" altLang="en-US" dirty="0" smtClean="0">
                          <a:solidFill>
                            <a:schemeClr val="bg2"/>
                          </a:solidFill>
                        </a:rPr>
                        <a:t>版，降低漏检率</a:t>
                      </a:r>
                      <a:r>
                        <a:rPr lang="en-US" altLang="zh-CN" dirty="0" smtClean="0">
                          <a:solidFill>
                            <a:schemeClr val="bg2"/>
                          </a:solidFill>
                        </a:rPr>
                        <a:t>10%</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招聘兼职、专职人员。形成专门巡检服务团队</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1256337852"/>
                  </a:ext>
                </a:extLst>
              </a:tr>
              <a:tr h="719447">
                <a:tc>
                  <a:txBody>
                    <a:bodyPr/>
                    <a:lstStyle/>
                    <a:p>
                      <a:r>
                        <a:rPr lang="zh-CN" altLang="en-US" dirty="0" smtClean="0">
                          <a:solidFill>
                            <a:schemeClr val="bg2"/>
                          </a:solidFill>
                        </a:rPr>
                        <a:t>第二年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打造识别算法</a:t>
                      </a:r>
                      <a:r>
                        <a:rPr lang="en-US" altLang="zh-CN" dirty="0" smtClean="0">
                          <a:solidFill>
                            <a:schemeClr val="bg2"/>
                          </a:solidFill>
                        </a:rPr>
                        <a:t>3.0</a:t>
                      </a:r>
                      <a:r>
                        <a:rPr lang="zh-CN" altLang="en-US" dirty="0" smtClean="0">
                          <a:solidFill>
                            <a:schemeClr val="bg2"/>
                          </a:solidFill>
                        </a:rPr>
                        <a:t>版，争取识别</a:t>
                      </a:r>
                      <a:r>
                        <a:rPr lang="en-US" altLang="zh-CN" dirty="0" smtClean="0">
                          <a:solidFill>
                            <a:schemeClr val="bg2"/>
                          </a:solidFill>
                        </a:rPr>
                        <a:t>20</a:t>
                      </a:r>
                      <a:r>
                        <a:rPr lang="zh-CN" altLang="en-US" dirty="0" smtClean="0">
                          <a:solidFill>
                            <a:schemeClr val="bg2"/>
                          </a:solidFill>
                        </a:rPr>
                        <a:t>种缺陷，</a:t>
                      </a:r>
                      <a:r>
                        <a:rPr lang="en-US" altLang="zh-CN" dirty="0" smtClean="0">
                          <a:solidFill>
                            <a:schemeClr val="bg2"/>
                          </a:solidFill>
                        </a:rPr>
                        <a:t>FPS</a:t>
                      </a:r>
                      <a:r>
                        <a:rPr lang="zh-CN" altLang="en-US" dirty="0" smtClean="0">
                          <a:solidFill>
                            <a:schemeClr val="bg2"/>
                          </a:solidFill>
                        </a:rPr>
                        <a:t>值提升到</a:t>
                      </a:r>
                      <a:r>
                        <a:rPr lang="en-US" altLang="zh-CN" dirty="0" smtClean="0">
                          <a:solidFill>
                            <a:schemeClr val="bg2"/>
                          </a:solidFill>
                        </a:rPr>
                        <a:t>15</a:t>
                      </a:r>
                      <a:r>
                        <a:rPr lang="zh-CN" altLang="en-US" dirty="0" smtClean="0">
                          <a:solidFill>
                            <a:schemeClr val="bg2"/>
                          </a:solidFill>
                        </a:rPr>
                        <a:t>以上</a:t>
                      </a:r>
                      <a:endParaRPr lang="zh-CN" altLang="en-US" dirty="0">
                        <a:solidFill>
                          <a:schemeClr val="bg2"/>
                        </a:solidFill>
                      </a:endParaRPr>
                    </a:p>
                  </a:txBody>
                  <a:tcPr>
                    <a:solidFill>
                      <a:srgbClr val="001329"/>
                    </a:solidFill>
                  </a:tcPr>
                </a:tc>
                <a:tc>
                  <a:txBody>
                    <a:bodyPr/>
                    <a:lstStyle/>
                    <a:p>
                      <a:r>
                        <a:rPr lang="zh-CN" altLang="en-US" dirty="0" smtClean="0">
                          <a:solidFill>
                            <a:schemeClr val="bg2"/>
                          </a:solidFill>
                        </a:rPr>
                        <a:t>将方案部署步骤固定化，提高部署速度与标准性</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199811146"/>
                  </a:ext>
                </a:extLst>
              </a:tr>
              <a:tr h="719447">
                <a:tc>
                  <a:txBody>
                    <a:bodyPr/>
                    <a:lstStyle/>
                    <a:p>
                      <a:r>
                        <a:rPr lang="zh-CN" altLang="en-US" dirty="0" smtClean="0">
                          <a:solidFill>
                            <a:schemeClr val="bg2"/>
                          </a:solidFill>
                        </a:rPr>
                        <a:t>第三年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bg2"/>
                        </a:solidFill>
                      </a:endParaRPr>
                    </a:p>
                  </a:txBody>
                  <a:tcPr>
                    <a:solidFill>
                      <a:srgbClr val="001329"/>
                    </a:solidFill>
                  </a:tcPr>
                </a:tc>
                <a:tc>
                  <a:txBody>
                    <a:bodyPr/>
                    <a:lstStyle/>
                    <a:p>
                      <a:endParaRPr lang="zh-CN" altLang="en-US" dirty="0">
                        <a:solidFill>
                          <a:schemeClr val="bg2"/>
                        </a:solidFill>
                      </a:endParaRPr>
                    </a:p>
                  </a:txBody>
                  <a:tcPr>
                    <a:solidFill>
                      <a:srgbClr val="001329"/>
                    </a:solidFill>
                  </a:tcPr>
                </a:tc>
                <a:extLst>
                  <a:ext uri="{0D108BD9-81ED-4DB2-BD59-A6C34878D82A}">
                    <a16:rowId xmlns:a16="http://schemas.microsoft.com/office/drawing/2014/main" val="2802697961"/>
                  </a:ext>
                </a:extLst>
              </a:tr>
            </a:tbl>
          </a:graphicData>
        </a:graphic>
      </p:graphicFrame>
    </p:spTree>
    <p:extLst>
      <p:ext uri="{BB962C8B-B14F-4D97-AF65-F5344CB8AC3E}">
        <p14:creationId xmlns:p14="http://schemas.microsoft.com/office/powerpoint/2010/main" val="453903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cs typeface="+mn-ea"/>
                <a:sym typeface="+mn-lt"/>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cs typeface="+mn-ea"/>
                <a:sym typeface="+mn-lt"/>
              </a:rPr>
              <a:t>打造最高效的输电线路巡检解决方案</a:t>
            </a: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descr="痛点4"/>
          <p:cNvPicPr>
            <a:picLocks noChangeAspect="1"/>
          </p:cNvPicPr>
          <p:nvPr/>
        </p:nvPicPr>
        <p:blipFill>
          <a:blip r:embed="rId4"/>
          <a:stretch>
            <a:fillRect/>
          </a:stretch>
        </p:blipFill>
        <p:spPr>
          <a:xfrm>
            <a:off x="4639837" y="1699708"/>
            <a:ext cx="2972473" cy="2115343"/>
          </a:xfrm>
          <a:prstGeom prst="roundRect">
            <a:avLst/>
          </a:prstGeom>
        </p:spPr>
      </p:pic>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959530" y="1699708"/>
            <a:ext cx="2977372" cy="2130607"/>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8416477" y="4550058"/>
            <a:ext cx="2716597" cy="873957"/>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单靠人力徒步巡线</a:t>
            </a:r>
            <a:r>
              <a:rPr lang="zh-CN" altLang="en-US" dirty="0">
                <a:solidFill>
                  <a:schemeClr val="accent4"/>
                </a:solidFill>
                <a:cs typeface="+mn-ea"/>
                <a:sym typeface="+mn-lt"/>
              </a:rPr>
              <a:t>耗时久、难度大。</a:t>
            </a:r>
            <a:r>
              <a:rPr lang="zh-CN" altLang="en-US" dirty="0">
                <a:solidFill>
                  <a:schemeClr val="bg1"/>
                </a:solidFill>
                <a:cs typeface="+mn-ea"/>
                <a:sym typeface="+mn-lt"/>
              </a:rPr>
              <a:t>效率极低</a:t>
            </a:r>
          </a:p>
        </p:txBody>
      </p:sp>
      <p:sp>
        <p:nvSpPr>
          <p:cNvPr id="25" name="文本框 24"/>
          <p:cNvSpPr txBox="1"/>
          <p:nvPr/>
        </p:nvSpPr>
        <p:spPr>
          <a:xfrm>
            <a:off x="4648511" y="4523545"/>
            <a:ext cx="2814879" cy="1338828"/>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部分线路跨越山区等</a:t>
            </a:r>
            <a:r>
              <a:rPr lang="zh-CN" altLang="en-US" dirty="0">
                <a:solidFill>
                  <a:schemeClr val="accent4"/>
                </a:solidFill>
                <a:cs typeface="+mn-ea"/>
                <a:sym typeface="+mn-lt"/>
              </a:rPr>
              <a:t>险峻地带</a:t>
            </a:r>
            <a:r>
              <a:rPr lang="zh-CN" altLang="en-US" dirty="0">
                <a:solidFill>
                  <a:schemeClr val="bg1"/>
                </a:solidFill>
                <a:cs typeface="+mn-ea"/>
                <a:sym typeface="+mn-lt"/>
              </a:rPr>
              <a:t>，工作环境恶劣险峻，工人生命安全存在威胁</a:t>
            </a:r>
          </a:p>
        </p:txBody>
      </p:sp>
      <p:sp>
        <p:nvSpPr>
          <p:cNvPr id="26" name="文本框 25"/>
          <p:cNvSpPr txBox="1"/>
          <p:nvPr/>
        </p:nvSpPr>
        <p:spPr>
          <a:xfrm>
            <a:off x="1009774" y="4523545"/>
            <a:ext cx="2876884" cy="1754326"/>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国内电网不断扩大，长距离输电线路如特（超）高压</a:t>
            </a:r>
            <a:r>
              <a:rPr lang="zh-CN" altLang="en-US" dirty="0">
                <a:solidFill>
                  <a:schemeClr val="accent4"/>
                </a:solidFill>
                <a:cs typeface="+mn-ea"/>
                <a:sym typeface="+mn-lt"/>
              </a:rPr>
              <a:t>线路增长迅速</a:t>
            </a:r>
            <a:r>
              <a:rPr lang="zh-CN" altLang="en-US" dirty="0">
                <a:solidFill>
                  <a:schemeClr val="bg1"/>
                </a:solidFill>
                <a:cs typeface="+mn-ea"/>
                <a:sym typeface="+mn-lt"/>
              </a:rPr>
              <a:t>，日常巡线工作量大</a:t>
            </a:r>
          </a:p>
        </p:txBody>
      </p:sp>
      <p:pic>
        <p:nvPicPr>
          <p:cNvPr id="4" name="图片 3" descr="痛点3"/>
          <p:cNvPicPr>
            <a:picLocks noChangeAspect="1"/>
          </p:cNvPicPr>
          <p:nvPr/>
        </p:nvPicPr>
        <p:blipFill>
          <a:blip r:embed="rId6"/>
          <a:stretch>
            <a:fillRect/>
          </a:stretch>
        </p:blipFill>
        <p:spPr>
          <a:xfrm>
            <a:off x="8315245" y="1699708"/>
            <a:ext cx="2919060" cy="2106508"/>
          </a:xfrm>
          <a:prstGeom prst="round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巡检行业痛点</a:t>
            </a:r>
          </a:p>
        </p:txBody>
      </p:sp>
      <p:sp>
        <p:nvSpPr>
          <p:cNvPr id="2" name="文本框 1"/>
          <p:cNvSpPr txBox="1"/>
          <p:nvPr/>
        </p:nvSpPr>
        <p:spPr>
          <a:xfrm>
            <a:off x="1802757" y="1122261"/>
            <a:ext cx="1290917" cy="461665"/>
          </a:xfrm>
          <a:prstGeom prst="rect">
            <a:avLst/>
          </a:prstGeom>
          <a:noFill/>
        </p:spPr>
        <p:txBody>
          <a:bodyPr wrap="square" rtlCol="0">
            <a:spAutoFit/>
          </a:bodyPr>
          <a:lstStyle/>
          <a:p>
            <a:r>
              <a:rPr lang="zh-CN" altLang="en-US" sz="2400" b="1" dirty="0" smtClean="0">
                <a:solidFill>
                  <a:schemeClr val="accent4"/>
                </a:solidFill>
              </a:rPr>
              <a:t>任务重</a:t>
            </a:r>
            <a:endParaRPr lang="zh-CN" altLang="en-US" sz="2400" b="1" dirty="0">
              <a:solidFill>
                <a:schemeClr val="accent4"/>
              </a:solidFill>
            </a:endParaRPr>
          </a:p>
        </p:txBody>
      </p:sp>
      <p:sp>
        <p:nvSpPr>
          <p:cNvPr id="14" name="文本框 13"/>
          <p:cNvSpPr txBox="1"/>
          <p:nvPr/>
        </p:nvSpPr>
        <p:spPr>
          <a:xfrm>
            <a:off x="9018225" y="1122261"/>
            <a:ext cx="1290917" cy="461665"/>
          </a:xfrm>
          <a:prstGeom prst="rect">
            <a:avLst/>
          </a:prstGeom>
          <a:noFill/>
        </p:spPr>
        <p:txBody>
          <a:bodyPr wrap="square" rtlCol="0">
            <a:spAutoFit/>
          </a:bodyPr>
          <a:lstStyle/>
          <a:p>
            <a:r>
              <a:rPr lang="zh-CN" altLang="en-US" sz="2400" b="1" dirty="0" smtClean="0">
                <a:solidFill>
                  <a:schemeClr val="accent4"/>
                </a:solidFill>
              </a:rPr>
              <a:t>效率低</a:t>
            </a:r>
            <a:endParaRPr lang="zh-CN" altLang="en-US" sz="2400" b="1" dirty="0">
              <a:solidFill>
                <a:schemeClr val="accent4"/>
              </a:solidFill>
            </a:endParaRPr>
          </a:p>
        </p:txBody>
      </p:sp>
      <p:sp>
        <p:nvSpPr>
          <p:cNvPr id="15" name="文本框 14"/>
          <p:cNvSpPr txBox="1"/>
          <p:nvPr/>
        </p:nvSpPr>
        <p:spPr>
          <a:xfrm>
            <a:off x="5480614" y="1114629"/>
            <a:ext cx="1290917" cy="461665"/>
          </a:xfrm>
          <a:prstGeom prst="rect">
            <a:avLst/>
          </a:prstGeom>
          <a:noFill/>
        </p:spPr>
        <p:txBody>
          <a:bodyPr wrap="square" rtlCol="0">
            <a:spAutoFit/>
          </a:bodyPr>
          <a:lstStyle/>
          <a:p>
            <a:r>
              <a:rPr lang="zh-CN" altLang="en-US" sz="2400" b="1" dirty="0" smtClean="0">
                <a:solidFill>
                  <a:schemeClr val="accent4"/>
                </a:solidFill>
              </a:rPr>
              <a:t>环境险</a:t>
            </a:r>
            <a:endParaRPr lang="zh-CN" altLang="en-US" sz="2400" b="1" dirty="0">
              <a:solidFill>
                <a:schemeClr val="accent4"/>
              </a:solidFill>
            </a:endParaRPr>
          </a:p>
        </p:txBody>
      </p:sp>
      <p:sp>
        <p:nvSpPr>
          <p:cNvPr id="20" name="文本框 19"/>
          <p:cNvSpPr txBox="1"/>
          <p:nvPr/>
        </p:nvSpPr>
        <p:spPr>
          <a:xfrm>
            <a:off x="3435181" y="6277871"/>
            <a:ext cx="5381782" cy="461665"/>
          </a:xfrm>
          <a:prstGeom prst="rect">
            <a:avLst/>
          </a:prstGeom>
          <a:noFill/>
        </p:spPr>
        <p:txBody>
          <a:bodyPr wrap="square" rtlCol="0">
            <a:spAutoFit/>
          </a:bodyPr>
          <a:lstStyle/>
          <a:p>
            <a:pPr algn="ctr"/>
            <a:r>
              <a:rPr lang="zh-CN" altLang="en-US" sz="2400" b="1" dirty="0" smtClean="0">
                <a:solidFill>
                  <a:schemeClr val="accent4"/>
                </a:solidFill>
                <a:cs typeface="+mn-ea"/>
                <a:sym typeface="+mn-lt"/>
              </a:rPr>
              <a:t>急需由现有无人机平台进行智能化升级</a:t>
            </a:r>
            <a:endParaRPr lang="zh-CN" altLang="en-US"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latin typeface="+mn-lt"/>
                <a:ea typeface="+mn-ea"/>
                <a:cs typeface="+mn-ea"/>
                <a:sym typeface="+mn-lt"/>
              </a:rPr>
              <a:t>空白演示</a:t>
            </a:r>
          </a:p>
        </p:txBody>
      </p:sp>
      <p:sp>
        <p:nvSpPr>
          <p:cNvPr id="3" name="副标题 2"/>
          <p:cNvSpPr>
            <a:spLocks noGrp="1"/>
          </p:cNvSpPr>
          <p:nvPr>
            <p:ph type="subTitle" idx="4294967295"/>
            <p:custDataLst>
              <p:tags r:id="rId3"/>
            </p:custDataLst>
          </p:nvPr>
        </p:nvSpPr>
        <p:spPr/>
        <p:txBody>
          <a:bodyPr/>
          <a:lstStyle/>
          <a:p>
            <a:r>
              <a:rPr lang="zh-CN" altLang="en-US">
                <a:latin typeface="+mn-lt"/>
                <a:ea typeface="+mn-ea"/>
                <a:cs typeface="+mn-ea"/>
                <a:sym typeface="+mn-lt"/>
              </a:rPr>
              <a:t>单击输入您的封面副标题</a:t>
            </a:r>
          </a:p>
        </p:txBody>
      </p:sp>
      <p:pic>
        <p:nvPicPr>
          <p:cNvPr id="4" name="图片 3" descr="icon"/>
          <p:cNvPicPr>
            <a:picLocks noChangeAspect="1"/>
          </p:cNvPicPr>
          <p:nvPr/>
        </p:nvPicPr>
        <p:blipFill>
          <a:blip r:embed="rId36">
            <a:lum bright="24000"/>
          </a:blip>
          <a:srcRect t="4941" b="4941"/>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36523" y="950309"/>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PA-组合 10"/>
          <p:cNvGrpSpPr/>
          <p:nvPr>
            <p:custDataLst>
              <p:tags r:id="rId4"/>
            </p:custDataLst>
          </p:nvPr>
        </p:nvGrpSpPr>
        <p:grpSpPr>
          <a:xfrm>
            <a:off x="1245870" y="1869880"/>
            <a:ext cx="9458960" cy="3924935"/>
            <a:chOff x="1056" y="2238"/>
            <a:chExt cx="16863" cy="7813"/>
          </a:xfrm>
        </p:grpSpPr>
        <p:sp>
          <p:nvSpPr>
            <p:cNvPr id="6" name="PA-文本框 5"/>
            <p:cNvSpPr txBox="1"/>
            <p:nvPr>
              <p:custDataLst>
                <p:tags r:id="rId6"/>
              </p:custDataLst>
            </p:nvPr>
          </p:nvSpPr>
          <p:spPr>
            <a:xfrm>
              <a:off x="1740" y="3746"/>
              <a:ext cx="3471" cy="702"/>
            </a:xfrm>
            <a:prstGeom prst="rect">
              <a:avLst/>
            </a:prstGeom>
            <a:noFill/>
          </p:spPr>
          <p:txBody>
            <a:bodyPr wrap="square" rtlCol="0">
              <a:spAutoFit/>
            </a:bodyPr>
            <a:lstStyle/>
            <a:p>
              <a:r>
                <a:rPr lang="zh-CN" altLang="en-US" sz="1700" dirty="0">
                  <a:solidFill>
                    <a:schemeClr val="accent4"/>
                  </a:solidFill>
                  <a:cs typeface="+mn-ea"/>
                  <a:sym typeface="+mn-lt"/>
                </a:rPr>
                <a:t>自主巡检解决方案</a:t>
              </a:r>
            </a:p>
          </p:txBody>
        </p:sp>
        <p:sp>
          <p:nvSpPr>
            <p:cNvPr id="7" name="PA-文本框 6"/>
            <p:cNvSpPr txBox="1"/>
            <p:nvPr>
              <p:custDataLst>
                <p:tags r:id="rId7"/>
              </p:custDataLst>
            </p:nvPr>
          </p:nvSpPr>
          <p:spPr>
            <a:xfrm>
              <a:off x="7874" y="3469"/>
              <a:ext cx="3194" cy="1222"/>
            </a:xfrm>
            <a:prstGeom prst="rect">
              <a:avLst/>
            </a:prstGeom>
            <a:noFill/>
          </p:spPr>
          <p:txBody>
            <a:bodyPr wrap="square" rtlCol="0">
              <a:spAutoFit/>
            </a:bodyPr>
            <a:lstStyle/>
            <a:p>
              <a:pPr algn="ctr"/>
              <a:r>
                <a:rPr lang="zh-CN" altLang="en-US" sz="1700" dirty="0" smtClean="0">
                  <a:solidFill>
                    <a:schemeClr val="accent4"/>
                  </a:solidFill>
                  <a:cs typeface="+mn-ea"/>
                  <a:sym typeface="+mn-lt"/>
                </a:rPr>
                <a:t>线路缺陷</a:t>
              </a:r>
              <a:r>
                <a:rPr lang="zh-CN" altLang="en-US" sz="1700" dirty="0">
                  <a:solidFill>
                    <a:schemeClr val="accent4"/>
                  </a:solidFill>
                  <a:cs typeface="+mn-ea"/>
                  <a:sym typeface="+mn-lt"/>
                </a:rPr>
                <a:t>人工智能识别解决方案</a:t>
              </a:r>
              <a:endParaRPr lang="zh-CN" altLang="en-US" sz="1700" dirty="0">
                <a:solidFill>
                  <a:schemeClr val="bg1"/>
                </a:solidFill>
                <a:cs typeface="+mn-ea"/>
                <a:sym typeface="+mn-lt"/>
              </a:endParaRPr>
            </a:p>
          </p:txBody>
        </p:sp>
        <p:sp>
          <p:nvSpPr>
            <p:cNvPr id="15" name="PA-圆角矩形 14"/>
            <p:cNvSpPr/>
            <p:nvPr>
              <p:custDataLst>
                <p:tags r:id="rId8"/>
              </p:custDataLst>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PA-圆角矩形 15"/>
            <p:cNvSpPr/>
            <p:nvPr>
              <p:custDataLst>
                <p:tags r:id="rId9"/>
              </p:custDataLst>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PA-圆角矩形 18"/>
            <p:cNvSpPr/>
            <p:nvPr>
              <p:custDataLst>
                <p:tags r:id="rId10"/>
              </p:custDataLst>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PA-图片 7" descr="无人机"/>
            <p:cNvPicPr>
              <a:picLocks noChangeAspect="1"/>
            </p:cNvPicPr>
            <p:nvPr>
              <p:custDataLst>
                <p:tags r:id="rId11"/>
              </p:custDataLst>
            </p:nvPr>
          </p:nvPicPr>
          <p:blipFill>
            <a:blip r:embed="rId37">
              <a:lum bright="-12000" contrast="-18000"/>
            </a:blip>
            <a:stretch>
              <a:fillRect/>
            </a:stretch>
          </p:blipFill>
          <p:spPr>
            <a:xfrm>
              <a:off x="1781" y="5288"/>
              <a:ext cx="3416" cy="3329"/>
            </a:xfrm>
            <a:prstGeom prst="rect">
              <a:avLst/>
            </a:prstGeom>
          </p:spPr>
        </p:pic>
        <p:sp>
          <p:nvSpPr>
            <p:cNvPr id="14" name="PA-圆角矩形 13"/>
            <p:cNvSpPr/>
            <p:nvPr>
              <p:custDataLst>
                <p:tags r:id="rId12"/>
              </p:custDataLst>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PA-圆角矩形 19"/>
            <p:cNvSpPr/>
            <p:nvPr>
              <p:custDataLst>
                <p:tags r:id="rId13"/>
              </p:custDataLst>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PA-圆角矩形 21"/>
            <p:cNvSpPr/>
            <p:nvPr>
              <p:custDataLst>
                <p:tags r:id="rId14"/>
              </p:custDataLst>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PA-圆角矩形 24"/>
            <p:cNvSpPr/>
            <p:nvPr>
              <p:custDataLst>
                <p:tags r:id="rId15"/>
              </p:custDataLst>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PA-文本框 41"/>
            <p:cNvSpPr txBox="1"/>
            <p:nvPr>
              <p:custDataLst>
                <p:tags r:id="rId16"/>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dirty="0" smtClean="0">
                  <a:solidFill>
                    <a:schemeClr val="accent4"/>
                  </a:solidFill>
                  <a:cs typeface="+mn-ea"/>
                  <a:sym typeface="+mn-lt"/>
                </a:rPr>
                <a:t>线路缺陷</a:t>
              </a:r>
              <a:r>
                <a:rPr lang="zh-CN" altLang="en-US" sz="1700" dirty="0">
                  <a:solidFill>
                    <a:schemeClr val="accent4"/>
                  </a:solidFill>
                  <a:cs typeface="+mn-ea"/>
                  <a:sym typeface="+mn-lt"/>
                </a:rPr>
                <a:t>数据管理报表解决方案</a:t>
              </a:r>
            </a:p>
          </p:txBody>
        </p:sp>
        <p:grpSp>
          <p:nvGrpSpPr>
            <p:cNvPr id="62" name="组合 5"/>
            <p:cNvGrpSpPr/>
            <p:nvPr/>
          </p:nvGrpSpPr>
          <p:grpSpPr>
            <a:xfrm>
              <a:off x="7749" y="5289"/>
              <a:ext cx="3639" cy="3328"/>
              <a:chOff x="441797" y="1916833"/>
              <a:chExt cx="10982795" cy="4535894"/>
            </a:xfrm>
          </p:grpSpPr>
          <p:pic>
            <p:nvPicPr>
              <p:cNvPr id="2097164" name="PA-21557018187_.pic_hd.jpg" descr="21557018187_.pic_hd.jpg"/>
              <p:cNvPicPr>
                <a:picLocks noChangeAspect="1"/>
              </p:cNvPicPr>
              <p:nvPr>
                <p:custDataLst>
                  <p:tags r:id="rId20"/>
                </p:custDataLst>
              </p:nvPr>
            </p:nvPicPr>
            <p:blipFill>
              <a:blip r:embed="rId38"/>
              <a:srcRect l="4183"/>
              <a:stretch>
                <a:fillRect/>
              </a:stretch>
            </p:blipFill>
            <p:spPr>
              <a:xfrm>
                <a:off x="447685" y="1916833"/>
                <a:ext cx="1933826" cy="1512168"/>
              </a:xfrm>
              <a:prstGeom prst="rect">
                <a:avLst/>
              </a:prstGeom>
              <a:ln w="12700">
                <a:miter lim="400000"/>
                <a:headEnd/>
                <a:tailEnd/>
              </a:ln>
            </p:spPr>
          </p:pic>
          <p:pic>
            <p:nvPicPr>
              <p:cNvPr id="2097165" name="PA-31557018555_.pic_hd.jpg" descr="31557018555_.pic_hd.jpg"/>
              <p:cNvPicPr>
                <a:picLocks noChangeAspect="1"/>
              </p:cNvPicPr>
              <p:nvPr>
                <p:custDataLst>
                  <p:tags r:id="rId21"/>
                </p:custDataLst>
              </p:nvPr>
            </p:nvPicPr>
            <p:blipFill>
              <a:blip r:embed="rId39"/>
              <a:stretch>
                <a:fillRect/>
              </a:stretch>
            </p:blipFill>
            <p:spPr>
              <a:xfrm>
                <a:off x="2381512" y="1917442"/>
                <a:ext cx="2024627" cy="1511560"/>
              </a:xfrm>
              <a:prstGeom prst="rect">
                <a:avLst/>
              </a:prstGeom>
              <a:ln w="12700">
                <a:miter lim="400000"/>
                <a:headEnd/>
                <a:tailEnd/>
              </a:ln>
            </p:spPr>
          </p:pic>
          <p:pic>
            <p:nvPicPr>
              <p:cNvPr id="2097166" name="PA-图片 2"/>
              <p:cNvPicPr>
                <a:picLocks noChangeAspect="1" noChangeArrowheads="1"/>
              </p:cNvPicPr>
              <p:nvPr>
                <p:custDataLst>
                  <p:tags r:id="rId22"/>
                </p:custDataLst>
              </p:nvPr>
            </p:nvPicPr>
            <p:blipFill>
              <a:blip r:embed="rId40" cstate="print"/>
              <a:srcRect/>
              <a:stretch>
                <a:fillRect/>
              </a:stretch>
            </p:blipFill>
            <p:spPr bwMode="auto">
              <a:xfrm>
                <a:off x="4400252" y="1916833"/>
                <a:ext cx="2262526" cy="1512169"/>
              </a:xfrm>
              <a:prstGeom prst="rect">
                <a:avLst/>
              </a:prstGeom>
              <a:noFill/>
              <a:ln>
                <a:noFill/>
              </a:ln>
            </p:spPr>
          </p:pic>
          <p:pic>
            <p:nvPicPr>
              <p:cNvPr id="2097167" name="PA-图片 3"/>
              <p:cNvPicPr>
                <a:picLocks noChangeAspect="1" noChangeArrowheads="1"/>
              </p:cNvPicPr>
              <p:nvPr>
                <p:custDataLst>
                  <p:tags r:id="rId23"/>
                </p:custDataLst>
              </p:nvPr>
            </p:nvPicPr>
            <p:blipFill>
              <a:blip r:embed="rId41" cstate="print"/>
              <a:srcRect/>
              <a:stretch>
                <a:fillRect/>
              </a:stretch>
            </p:blipFill>
            <p:spPr bwMode="auto">
              <a:xfrm>
                <a:off x="6662778" y="1917442"/>
                <a:ext cx="2385550" cy="1511559"/>
              </a:xfrm>
              <a:prstGeom prst="rect">
                <a:avLst/>
              </a:prstGeom>
              <a:noFill/>
              <a:ln>
                <a:noFill/>
              </a:ln>
            </p:spPr>
          </p:pic>
          <p:pic>
            <p:nvPicPr>
              <p:cNvPr id="2097168" name="PA-图片 4"/>
              <p:cNvPicPr>
                <a:picLocks noChangeAspect="1" noChangeArrowheads="1"/>
              </p:cNvPicPr>
              <p:nvPr>
                <p:custDataLst>
                  <p:tags r:id="rId24"/>
                </p:custDataLst>
              </p:nvPr>
            </p:nvPicPr>
            <p:blipFill>
              <a:blip r:embed="rId42" cstate="print"/>
              <a:srcRect/>
              <a:stretch>
                <a:fillRect/>
              </a:stretch>
            </p:blipFill>
            <p:spPr bwMode="auto">
              <a:xfrm>
                <a:off x="9048328" y="1916833"/>
                <a:ext cx="2376264" cy="1511560"/>
              </a:xfrm>
              <a:prstGeom prst="rect">
                <a:avLst/>
              </a:prstGeom>
              <a:noFill/>
              <a:ln>
                <a:noFill/>
              </a:ln>
            </p:spPr>
          </p:pic>
          <p:pic>
            <p:nvPicPr>
              <p:cNvPr id="2097169" name="PA-图片 5"/>
              <p:cNvPicPr>
                <a:picLocks noChangeAspect="1" noChangeArrowheads="1"/>
              </p:cNvPicPr>
              <p:nvPr>
                <p:custDataLst>
                  <p:tags r:id="rId25"/>
                </p:custDataLst>
              </p:nvPr>
            </p:nvPicPr>
            <p:blipFill>
              <a:blip r:embed="rId43" cstate="print"/>
              <a:srcRect/>
              <a:stretch>
                <a:fillRect/>
              </a:stretch>
            </p:blipFill>
            <p:spPr bwMode="auto">
              <a:xfrm>
                <a:off x="2741142" y="3429003"/>
                <a:ext cx="2300830" cy="1511558"/>
              </a:xfrm>
              <a:prstGeom prst="rect">
                <a:avLst/>
              </a:prstGeom>
              <a:noFill/>
              <a:ln>
                <a:noFill/>
              </a:ln>
            </p:spPr>
          </p:pic>
          <p:pic>
            <p:nvPicPr>
              <p:cNvPr id="2097170" name="PA-图片 6"/>
              <p:cNvPicPr>
                <a:picLocks noChangeAspect="1" noChangeArrowheads="1"/>
              </p:cNvPicPr>
              <p:nvPr>
                <p:custDataLst>
                  <p:tags r:id="rId26"/>
                </p:custDataLst>
              </p:nvPr>
            </p:nvPicPr>
            <p:blipFill>
              <a:blip r:embed="rId44" cstate="print"/>
              <a:srcRect/>
              <a:stretch>
                <a:fillRect/>
              </a:stretch>
            </p:blipFill>
            <p:spPr bwMode="auto">
              <a:xfrm>
                <a:off x="441797" y="3429003"/>
                <a:ext cx="2299345" cy="1511558"/>
              </a:xfrm>
              <a:prstGeom prst="rect">
                <a:avLst/>
              </a:prstGeom>
              <a:noFill/>
              <a:ln>
                <a:noFill/>
              </a:ln>
            </p:spPr>
          </p:pic>
          <p:pic>
            <p:nvPicPr>
              <p:cNvPr id="2097171" name="PA-图片 7"/>
              <p:cNvPicPr>
                <a:picLocks noChangeAspect="1" noChangeArrowheads="1"/>
              </p:cNvPicPr>
              <p:nvPr>
                <p:custDataLst>
                  <p:tags r:id="rId27"/>
                </p:custDataLst>
              </p:nvPr>
            </p:nvPicPr>
            <p:blipFill>
              <a:blip r:embed="rId45" cstate="print"/>
              <a:srcRect/>
              <a:stretch>
                <a:fillRect/>
              </a:stretch>
            </p:blipFill>
            <p:spPr bwMode="auto">
              <a:xfrm>
                <a:off x="5025685" y="3429001"/>
                <a:ext cx="2284645" cy="1511558"/>
              </a:xfrm>
              <a:prstGeom prst="rect">
                <a:avLst/>
              </a:prstGeom>
              <a:noFill/>
              <a:ln>
                <a:noFill/>
              </a:ln>
            </p:spPr>
          </p:pic>
          <p:pic>
            <p:nvPicPr>
              <p:cNvPr id="2097172" name="PA-图片 8"/>
              <p:cNvPicPr>
                <a:picLocks noChangeAspect="1" noChangeArrowheads="1"/>
              </p:cNvPicPr>
              <p:nvPr>
                <p:custDataLst>
                  <p:tags r:id="rId28"/>
                </p:custDataLst>
              </p:nvPr>
            </p:nvPicPr>
            <p:blipFill>
              <a:blip r:embed="rId46" cstate="print"/>
              <a:srcRect/>
              <a:stretch>
                <a:fillRect/>
              </a:stretch>
            </p:blipFill>
            <p:spPr bwMode="auto">
              <a:xfrm>
                <a:off x="7310330" y="3429004"/>
                <a:ext cx="2268769" cy="1511556"/>
              </a:xfrm>
              <a:prstGeom prst="rect">
                <a:avLst/>
              </a:prstGeom>
              <a:noFill/>
              <a:ln>
                <a:noFill/>
              </a:ln>
            </p:spPr>
          </p:pic>
          <p:pic>
            <p:nvPicPr>
              <p:cNvPr id="2097173" name="PA-图片 9"/>
              <p:cNvPicPr>
                <a:picLocks noChangeAspect="1" noChangeArrowheads="1"/>
              </p:cNvPicPr>
              <p:nvPr>
                <p:custDataLst>
                  <p:tags r:id="rId29"/>
                </p:custDataLst>
              </p:nvPr>
            </p:nvPicPr>
            <p:blipFill>
              <a:blip r:embed="rId47" cstate="print"/>
              <a:srcRect/>
              <a:stretch>
                <a:fillRect/>
              </a:stretch>
            </p:blipFill>
            <p:spPr bwMode="auto">
              <a:xfrm>
                <a:off x="441797" y="4940559"/>
                <a:ext cx="2261106" cy="1512168"/>
              </a:xfrm>
              <a:prstGeom prst="rect">
                <a:avLst/>
              </a:prstGeom>
              <a:noFill/>
              <a:ln>
                <a:noFill/>
              </a:ln>
            </p:spPr>
          </p:pic>
          <p:pic>
            <p:nvPicPr>
              <p:cNvPr id="2097174" name="PA-图片 10"/>
              <p:cNvPicPr>
                <a:picLocks noChangeAspect="1" noChangeArrowheads="1"/>
              </p:cNvPicPr>
              <p:nvPr>
                <p:custDataLst>
                  <p:tags r:id="rId30"/>
                </p:custDataLst>
              </p:nvPr>
            </p:nvPicPr>
            <p:blipFill>
              <a:blip r:embed="rId48" cstate="print"/>
              <a:srcRect/>
              <a:stretch>
                <a:fillRect/>
              </a:stretch>
            </p:blipFill>
            <p:spPr bwMode="auto">
              <a:xfrm>
                <a:off x="2676864" y="4940559"/>
                <a:ext cx="2267007" cy="1507532"/>
              </a:xfrm>
              <a:prstGeom prst="rect">
                <a:avLst/>
              </a:prstGeom>
              <a:noFill/>
              <a:ln>
                <a:noFill/>
              </a:ln>
            </p:spPr>
          </p:pic>
          <p:pic>
            <p:nvPicPr>
              <p:cNvPr id="2097175" name="PA-图片 11"/>
              <p:cNvPicPr>
                <a:picLocks noChangeAspect="1" noChangeArrowheads="1"/>
              </p:cNvPicPr>
              <p:nvPr>
                <p:custDataLst>
                  <p:tags r:id="rId31"/>
                </p:custDataLst>
              </p:nvPr>
            </p:nvPicPr>
            <p:blipFill>
              <a:blip r:embed="rId49" cstate="print"/>
              <a:srcRect/>
              <a:stretch>
                <a:fillRect/>
              </a:stretch>
            </p:blipFill>
            <p:spPr bwMode="auto">
              <a:xfrm>
                <a:off x="4943870" y="4945195"/>
                <a:ext cx="2366459" cy="1507532"/>
              </a:xfrm>
              <a:prstGeom prst="rect">
                <a:avLst/>
              </a:prstGeom>
              <a:noFill/>
              <a:ln>
                <a:noFill/>
              </a:ln>
            </p:spPr>
          </p:pic>
          <p:pic>
            <p:nvPicPr>
              <p:cNvPr id="2097176" name="PA-图片 12"/>
              <p:cNvPicPr>
                <a:picLocks noChangeAspect="1" noChangeArrowheads="1"/>
              </p:cNvPicPr>
              <p:nvPr>
                <p:custDataLst>
                  <p:tags r:id="rId32"/>
                </p:custDataLst>
              </p:nvPr>
            </p:nvPicPr>
            <p:blipFill>
              <a:blip r:embed="rId50" cstate="print"/>
              <a:srcRect/>
              <a:stretch>
                <a:fillRect/>
              </a:stretch>
            </p:blipFill>
            <p:spPr bwMode="auto">
              <a:xfrm>
                <a:off x="7309789" y="4940559"/>
                <a:ext cx="2249921" cy="1507532"/>
              </a:xfrm>
              <a:prstGeom prst="rect">
                <a:avLst/>
              </a:prstGeom>
              <a:noFill/>
              <a:ln>
                <a:noFill/>
              </a:ln>
            </p:spPr>
          </p:pic>
          <p:pic>
            <p:nvPicPr>
              <p:cNvPr id="2097177" name="PA-图片 14"/>
              <p:cNvPicPr>
                <a:picLocks noChangeAspect="1" noChangeArrowheads="1"/>
              </p:cNvPicPr>
              <p:nvPr>
                <p:custDataLst>
                  <p:tags r:id="rId33"/>
                </p:custDataLst>
              </p:nvPr>
            </p:nvPicPr>
            <p:blipFill>
              <a:blip r:embed="rId51" cstate="print"/>
              <a:srcRect/>
              <a:stretch>
                <a:fillRect/>
              </a:stretch>
            </p:blipFill>
            <p:spPr bwMode="auto">
              <a:xfrm>
                <a:off x="9559710" y="3429001"/>
                <a:ext cx="1864882" cy="3019090"/>
              </a:xfrm>
              <a:prstGeom prst="rect">
                <a:avLst/>
              </a:prstGeom>
              <a:noFill/>
              <a:ln>
                <a:noFill/>
              </a:ln>
              <a:effectLst/>
            </p:spPr>
          </p:pic>
        </p:grpSp>
        <p:pic>
          <p:nvPicPr>
            <p:cNvPr id="61" name="PA-image51.jpeg"/>
            <p:cNvPicPr>
              <a:picLocks noChangeAspect="1"/>
            </p:cNvPicPr>
            <p:nvPr>
              <p:custDataLst>
                <p:tags r:id="rId17"/>
              </p:custDataLst>
            </p:nvPr>
          </p:nvPicPr>
          <p:blipFill>
            <a:blip r:embed="rId52" cstate="print"/>
            <a:srcRect t="5993"/>
            <a:stretch>
              <a:fillRect/>
            </a:stretch>
          </p:blipFill>
          <p:spPr>
            <a:xfrm>
              <a:off x="13716" y="5406"/>
              <a:ext cx="3670" cy="3323"/>
            </a:xfrm>
            <a:prstGeom prst="rect">
              <a:avLst/>
            </a:prstGeom>
          </p:spPr>
        </p:pic>
        <p:sp>
          <p:nvSpPr>
            <p:cNvPr id="9" name="PA-文本框 8"/>
            <p:cNvSpPr txBox="1"/>
            <p:nvPr>
              <p:custDataLst>
                <p:tags r:id="rId18"/>
              </p:custDataLst>
            </p:nvPr>
          </p:nvSpPr>
          <p:spPr>
            <a:xfrm>
              <a:off x="6027" y="5095"/>
              <a:ext cx="893" cy="2632"/>
            </a:xfrm>
            <a:prstGeom prst="rect">
              <a:avLst/>
            </a:prstGeom>
            <a:noFill/>
          </p:spPr>
          <p:txBody>
            <a:bodyPr wrap="square" rtlCol="0">
              <a:spAutoFit/>
            </a:bodyPr>
            <a:lstStyle/>
            <a:p>
              <a:r>
                <a:rPr lang="en-US" altLang="zh-CN" sz="8000">
                  <a:solidFill>
                    <a:srgbClr val="FFFF00"/>
                  </a:solidFill>
                  <a:cs typeface="+mn-ea"/>
                  <a:sym typeface="+mn-lt"/>
                </a:rPr>
                <a:t>+</a:t>
              </a:r>
            </a:p>
          </p:txBody>
        </p:sp>
        <p:sp>
          <p:nvSpPr>
            <p:cNvPr id="10" name="PA-文本框 9"/>
            <p:cNvSpPr txBox="1"/>
            <p:nvPr>
              <p:custDataLst>
                <p:tags r:id="rId19"/>
              </p:custDataLst>
            </p:nvPr>
          </p:nvSpPr>
          <p:spPr>
            <a:xfrm>
              <a:off x="11979" y="5095"/>
              <a:ext cx="893" cy="2632"/>
            </a:xfrm>
            <a:prstGeom prst="rect">
              <a:avLst/>
            </a:prstGeom>
            <a:noFill/>
          </p:spPr>
          <p:txBody>
            <a:bodyPr wrap="square" rtlCol="0">
              <a:spAutoFit/>
            </a:bodyPr>
            <a:lstStyle/>
            <a:p>
              <a:r>
                <a:rPr lang="en-US" altLang="zh-CN" sz="8000">
                  <a:solidFill>
                    <a:srgbClr val="FFFF00"/>
                  </a:solidFill>
                  <a:cs typeface="+mn-ea"/>
                  <a:sym typeface="+mn-lt"/>
                </a:rPr>
                <a:t>+</a:t>
              </a:r>
            </a:p>
          </p:txBody>
        </p:sp>
      </p:grpSp>
      <p:sp>
        <p:nvSpPr>
          <p:cNvPr id="13" name="PA-文本框 12"/>
          <p:cNvSpPr txBox="1"/>
          <p:nvPr>
            <p:custDataLst>
              <p:tags r:id="rId5"/>
            </p:custDataLst>
          </p:nvPr>
        </p:nvSpPr>
        <p:spPr>
          <a:xfrm>
            <a:off x="2522309" y="1216465"/>
            <a:ext cx="6913703" cy="538609"/>
          </a:xfrm>
          <a:prstGeom prst="rect">
            <a:avLst/>
          </a:prstGeom>
          <a:noFill/>
        </p:spPr>
        <p:txBody>
          <a:bodyPr wrap="square" rtlCol="0">
            <a:spAutoFit/>
          </a:bodyPr>
          <a:lstStyle/>
          <a:p>
            <a:pPr algn="ctr"/>
            <a:r>
              <a:rPr lang="zh-CN" altLang="en-US" sz="2900" dirty="0" smtClean="0">
                <a:solidFill>
                  <a:schemeClr val="bg2"/>
                </a:solidFill>
                <a:cs typeface="+mn-ea"/>
                <a:sym typeface="+mn-lt"/>
              </a:rPr>
              <a:t>特高压输电线路</a:t>
            </a:r>
            <a:r>
              <a:rPr lang="zh-CN" altLang="en-US" sz="2900" dirty="0" smtClean="0">
                <a:solidFill>
                  <a:schemeClr val="bg2"/>
                </a:solidFill>
                <a:effectLst/>
                <a:cs typeface="+mn-ea"/>
                <a:sym typeface="+mn-lt"/>
              </a:rPr>
              <a:t>人工智能</a:t>
            </a:r>
            <a:r>
              <a:rPr lang="zh-CN" altLang="en-US" sz="2900" dirty="0">
                <a:solidFill>
                  <a:schemeClr val="bg2"/>
                </a:solidFill>
                <a:effectLst/>
                <a:cs typeface="+mn-ea"/>
                <a:sym typeface="+mn-lt"/>
              </a:rPr>
              <a:t>巡检方案</a:t>
            </a:r>
          </a:p>
        </p:txBody>
      </p:sp>
      <p:sp>
        <p:nvSpPr>
          <p:cNvPr id="18" name="标题 3"/>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解决方案 </a:t>
            </a:r>
            <a:r>
              <a:rPr lang="zh-CN" altLang="en-US" sz="1500" dirty="0" smtClean="0">
                <a:latin typeface="+mn-lt"/>
                <a:ea typeface="+mn-ea"/>
                <a:cs typeface="+mn-ea"/>
                <a:sym typeface="+mn-lt"/>
              </a:rPr>
              <a:t>方案介绍</a:t>
            </a:r>
            <a:endParaRPr lang="zh-CN" altLang="en-US" sz="1500" dirty="0">
              <a:latin typeface="+mn-lt"/>
              <a:ea typeface="+mn-ea"/>
              <a:cs typeface="+mn-ea"/>
              <a:sym typeface="+mn-lt"/>
            </a:endParaRPr>
          </a:p>
        </p:txBody>
      </p:sp>
      <p:cxnSp>
        <p:nvCxnSpPr>
          <p:cNvPr id="21" name="直接连接符 20"/>
          <p:cNvCxnSpPr/>
          <p:nvPr/>
        </p:nvCxnSpPr>
        <p:spPr>
          <a:xfrm>
            <a:off x="167957" y="144145"/>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1089" y="121285"/>
            <a:ext cx="2967990" cy="628015"/>
          </a:xfrm>
        </p:spPr>
        <p:txBody>
          <a:bodyPr/>
          <a:lstStyle/>
          <a:p>
            <a:r>
              <a:rPr lang="zh-CN" altLang="en-US" dirty="0" smtClean="0">
                <a:latin typeface="+mn-lt"/>
                <a:ea typeface="+mn-ea"/>
                <a:cs typeface="+mn-ea"/>
                <a:sym typeface="+mn-lt"/>
              </a:rPr>
              <a:t>解决方案 </a:t>
            </a:r>
            <a:r>
              <a:rPr lang="zh-CN" altLang="en-US" sz="1500" dirty="0" smtClean="0">
                <a:latin typeface="+mn-lt"/>
                <a:ea typeface="+mn-ea"/>
                <a:cs typeface="+mn-ea"/>
                <a:sym typeface="+mn-lt"/>
              </a:rPr>
              <a:t>方案架构</a:t>
            </a:r>
            <a:endParaRPr lang="zh-CN" altLang="en-US" sz="1500" dirty="0">
              <a:latin typeface="+mn-lt"/>
              <a:ea typeface="+mn-ea"/>
              <a:cs typeface="+mn-ea"/>
              <a:sym typeface="+mn-lt"/>
            </a:endParaRP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cs typeface="+mn-ea"/>
                <a:sym typeface="+mn-lt"/>
              </a:rPr>
              <a:t>边缘计算设备</a:t>
            </a:r>
          </a:p>
          <a:p>
            <a:pPr algn="ctr"/>
            <a:endParaRPr lang="zh-CN" altLang="en-US" sz="2200" dirty="0">
              <a:ln>
                <a:noFill/>
                <a:prstDash val="sysDash"/>
              </a:ln>
              <a:solidFill>
                <a:schemeClr val="bg2"/>
              </a:solidFill>
              <a:cs typeface="+mn-ea"/>
              <a:sym typeface="+mn-lt"/>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路径控制</a:t>
            </a:r>
            <a:endParaRPr lang="zh-CN" altLang="en-US" sz="2200" dirty="0">
              <a:ln>
                <a:noFill/>
                <a:prstDash val="sysDash"/>
              </a:ln>
              <a:solidFill>
                <a:schemeClr val="bg2"/>
              </a:solidFill>
              <a:cs typeface="+mn-ea"/>
              <a:sym typeface="+mn-lt"/>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飞行日志</a:t>
            </a:r>
            <a:endParaRPr lang="zh-CN" altLang="en-US" sz="2200" dirty="0">
              <a:ln>
                <a:noFill/>
                <a:prstDash val="sysDash"/>
              </a:ln>
              <a:solidFill>
                <a:schemeClr val="bg2"/>
              </a:solidFill>
              <a:cs typeface="+mn-ea"/>
              <a:sym typeface="+mn-lt"/>
            </a:endParaRPr>
          </a:p>
          <a:p>
            <a:pPr algn="ctr"/>
            <a:endParaRPr lang="zh-CN" altLang="en-US" sz="2200" dirty="0">
              <a:ln>
                <a:noFill/>
                <a:prstDash val="sysDash"/>
              </a:ln>
              <a:solidFill>
                <a:schemeClr val="bg2"/>
              </a:solidFill>
              <a:cs typeface="+mn-ea"/>
              <a:sym typeface="+mn-lt"/>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cs typeface="+mn-ea"/>
                <a:sym typeface="+mn-lt"/>
              </a:rPr>
              <a:t>人工智能缺陷识别算法</a:t>
            </a:r>
            <a:endParaRPr lang="zh-CN" altLang="en-US" sz="2000" dirty="0">
              <a:ln>
                <a:noFill/>
                <a:prstDash val="sysDash"/>
              </a:ln>
              <a:solidFill>
                <a:schemeClr val="bg2"/>
              </a:solidFill>
              <a:cs typeface="+mn-ea"/>
              <a:sym typeface="+mn-lt"/>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cs typeface="+mn-ea"/>
                <a:sym typeface="+mn-lt"/>
              </a:rPr>
              <a:t>嵌入</a:t>
            </a:r>
            <a:endParaRPr lang="zh-CN" altLang="en-US" dirty="0">
              <a:solidFill>
                <a:srgbClr val="00B0F0"/>
              </a:solidFill>
              <a:cs typeface="+mn-ea"/>
              <a:sym typeface="+mn-lt"/>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路径信息</a:t>
            </a:r>
            <a:endParaRPr lang="zh-CN" altLang="en-US" dirty="0">
              <a:solidFill>
                <a:schemeClr val="accent3"/>
              </a:solidFill>
              <a:cs typeface="+mn-ea"/>
              <a:sym typeface="+mn-lt"/>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chemeClr val="accent3"/>
                </a:solidFill>
                <a:cs typeface="+mn-ea"/>
                <a:sym typeface="+mn-lt"/>
              </a:rPr>
              <a:t>位置</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chemeClr val="accent3"/>
                </a:solidFill>
                <a:cs typeface="+mn-ea"/>
                <a:sym typeface="+mn-lt"/>
              </a:rPr>
              <a:t>缺陷</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位置信息</a:t>
            </a:r>
            <a:endParaRPr lang="zh-CN" altLang="en-US" dirty="0">
              <a:solidFill>
                <a:schemeClr val="accent3"/>
              </a:solidFill>
              <a:cs typeface="+mn-ea"/>
              <a:sym typeface="+mn-lt"/>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chemeClr val="accent3"/>
                </a:solidFill>
                <a:cs typeface="+mn-ea"/>
                <a:sym typeface="+mn-lt"/>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chemeClr val="accent3"/>
                </a:solidFill>
                <a:cs typeface="+mn-ea"/>
                <a:sym typeface="+mn-lt"/>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cs typeface="+mn-ea"/>
                <a:sym typeface="+mn-lt"/>
              </a:rPr>
              <a:t>车载无人机机库</a:t>
            </a:r>
            <a:endParaRPr lang="zh-CN" altLang="en-US" sz="2200" dirty="0">
              <a:solidFill>
                <a:schemeClr val="bg2"/>
              </a:solidFill>
              <a:cs typeface="+mn-ea"/>
              <a:sym typeface="+mn-lt"/>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cs typeface="+mn-ea"/>
                <a:sym typeface="+mn-lt"/>
              </a:rPr>
              <a:t>工业无人机</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chemeClr val="accent3"/>
                </a:solidFill>
                <a:cs typeface="+mn-ea"/>
                <a:sym typeface="+mn-lt"/>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cs typeface="+mn-ea"/>
                <a:sym typeface="+mn-lt"/>
              </a:rPr>
              <a:t>路径规划软件</a:t>
            </a:r>
            <a:endParaRPr lang="zh-CN" altLang="en-US" sz="2200" dirty="0">
              <a:solidFill>
                <a:schemeClr val="bg2"/>
              </a:solidFill>
              <a:cs typeface="+mn-ea"/>
              <a:sym typeface="+mn-lt"/>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cs typeface="+mn-ea"/>
                <a:sym typeface="+mn-lt"/>
              </a:rPr>
              <a:t>RTK</a:t>
            </a:r>
            <a:r>
              <a:rPr lang="zh-CN" altLang="en-US" sz="2200" dirty="0" smtClean="0">
                <a:solidFill>
                  <a:schemeClr val="bg2"/>
                </a:solidFill>
                <a:cs typeface="+mn-ea"/>
                <a:sym typeface="+mn-lt"/>
              </a:rPr>
              <a:t>定位</a:t>
            </a:r>
            <a:endParaRPr lang="zh-CN" altLang="en-US" sz="2200" dirty="0">
              <a:solidFill>
                <a:schemeClr val="bg2"/>
              </a:solidFill>
              <a:cs typeface="+mn-ea"/>
              <a:sym typeface="+mn-lt"/>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cs typeface="+mn-ea"/>
                <a:sym typeface="+mn-lt"/>
              </a:rPr>
              <a:t>用   户</a:t>
            </a:r>
            <a:endParaRPr lang="zh-CN" altLang="en-US" sz="2200" dirty="0">
              <a:solidFill>
                <a:schemeClr val="bg2"/>
              </a:solidFill>
              <a:cs typeface="+mn-ea"/>
              <a:sym typeface="+mn-lt"/>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3" y="4014824"/>
            <a:ext cx="735034"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cs typeface="+mn-ea"/>
                <a:sym typeface="+mn-lt"/>
              </a:rPr>
              <a:t>   相机传感器</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chemeClr val="accent3"/>
                </a:solidFill>
                <a:cs typeface="+mn-ea"/>
                <a:sym typeface="+mn-lt"/>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cs typeface="+mn-ea"/>
                <a:sym typeface="+mn-lt"/>
              </a:rPr>
              <a:t>数 据 管 理 软 件</a:t>
            </a:r>
            <a:endParaRPr lang="zh-CN" altLang="en-US" dirty="0">
              <a:solidFill>
                <a:schemeClr val="bg2"/>
              </a:solidFill>
              <a:cs typeface="+mn-ea"/>
              <a:sym typeface="+mn-lt"/>
            </a:endParaRPr>
          </a:p>
          <a:p>
            <a:endParaRPr lang="zh-CN" altLang="en-US" dirty="0">
              <a:cs typeface="+mn-ea"/>
              <a:sym typeface="+mn-lt"/>
            </a:endParaRPr>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cs typeface="+mn-ea"/>
                <a:sym typeface="+mn-lt"/>
              </a:rPr>
              <a:t>信 息 记 录 报 表</a:t>
            </a:r>
            <a:endParaRPr lang="zh-CN" altLang="en-US" kern="1500" dirty="0">
              <a:solidFill>
                <a:schemeClr val="bg2"/>
              </a:solidFill>
              <a:cs typeface="+mn-ea"/>
              <a:sym typeface="+mn-lt"/>
            </a:endParaRPr>
          </a:p>
          <a:p>
            <a:endParaRPr lang="zh-CN" altLang="en-US" kern="1500" dirty="0">
              <a:cs typeface="+mn-ea"/>
              <a:sym typeface="+mn-lt"/>
            </a:endParaRPr>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cs typeface="+mn-ea"/>
                <a:sym typeface="+mn-lt"/>
              </a:rPr>
              <a:t>硬件构成</a:t>
            </a:r>
            <a:endParaRPr lang="zh-CN" altLang="en-US" dirty="0">
              <a:solidFill>
                <a:schemeClr val="bg2"/>
              </a:solidFill>
              <a:cs typeface="+mn-ea"/>
              <a:sym typeface="+mn-lt"/>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cs typeface="+mn-ea"/>
                <a:sym typeface="+mn-lt"/>
              </a:rPr>
              <a:t>软</a:t>
            </a:r>
            <a:r>
              <a:rPr lang="zh-CN" altLang="en-US" dirty="0" smtClean="0">
                <a:solidFill>
                  <a:schemeClr val="bg2"/>
                </a:solidFill>
                <a:cs typeface="+mn-ea"/>
                <a:sym typeface="+mn-lt"/>
              </a:rPr>
              <a:t>件构成</a:t>
            </a:r>
            <a:endParaRPr lang="zh-CN" altLang="en-US" dirty="0">
              <a:solidFill>
                <a:schemeClr val="bg2"/>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69" y="144145"/>
            <a:ext cx="6254057" cy="628015"/>
          </a:xfrm>
        </p:spPr>
        <p:txBody>
          <a:bodyPr/>
          <a:lstStyle/>
          <a:p>
            <a:r>
              <a:rPr lang="zh-CN" altLang="en-US" dirty="0" smtClean="0">
                <a:solidFill>
                  <a:schemeClr val="bg1"/>
                </a:solidFill>
                <a:latin typeface="+mj-ea"/>
                <a:ea typeface="+mj-ea"/>
              </a:rPr>
              <a:t>先进技术</a:t>
            </a:r>
            <a:endParaRPr lang="zh-CN" altLang="en-US" dirty="0">
              <a:solidFill>
                <a:schemeClr val="bg1"/>
              </a:solidFill>
              <a:latin typeface="+mj-ea"/>
              <a:ea typeface="+mj-ea"/>
            </a:endParaRPr>
          </a:p>
        </p:txBody>
      </p:sp>
      <p:grpSp>
        <p:nvGrpSpPr>
          <p:cNvPr id="4" name="组合 3"/>
          <p:cNvGrpSpPr/>
          <p:nvPr/>
        </p:nvGrpSpPr>
        <p:grpSpPr>
          <a:xfrm>
            <a:off x="6352645" y="772160"/>
            <a:ext cx="5342826" cy="2711887"/>
            <a:chOff x="2426" y="5952"/>
            <a:chExt cx="7272" cy="4114"/>
          </a:xfrm>
        </p:grpSpPr>
        <p:grpSp>
          <p:nvGrpSpPr>
            <p:cNvPr id="5" name="组合 5"/>
            <p:cNvGrpSpPr/>
            <p:nvPr/>
          </p:nvGrpSpPr>
          <p:grpSpPr>
            <a:xfrm>
              <a:off x="2426" y="5952"/>
              <a:ext cx="3543" cy="4115"/>
              <a:chOff x="441797" y="1916833"/>
              <a:chExt cx="10982795" cy="4535894"/>
            </a:xfrm>
          </p:grpSpPr>
          <p:pic>
            <p:nvPicPr>
              <p:cNvPr id="7" name="21557018187_.pic_hd.jpg" descr="21557018187_.pic_hd.jpg"/>
              <p:cNvPicPr>
                <a:picLocks noChangeAspect="1"/>
              </p:cNvPicPr>
              <p:nvPr/>
            </p:nvPicPr>
            <p:blipFill>
              <a:blip r:embed="rId6"/>
              <a:srcRect l="4183"/>
              <a:stretch>
                <a:fillRect/>
              </a:stretch>
            </p:blipFill>
            <p:spPr>
              <a:xfrm>
                <a:off x="447685" y="1916833"/>
                <a:ext cx="1933826" cy="1512168"/>
              </a:xfrm>
              <a:prstGeom prst="rect">
                <a:avLst/>
              </a:prstGeom>
              <a:ln w="19050">
                <a:solidFill>
                  <a:srgbClr val="1DA6B9"/>
                </a:solidFill>
                <a:miter lim="400000"/>
                <a:headEnd/>
                <a:tailEnd/>
              </a:ln>
            </p:spPr>
          </p:pic>
          <p:pic>
            <p:nvPicPr>
              <p:cNvPr id="8" name="31557018555_.pic_hd.jpg" descr="31557018555_.pic_hd.jpg"/>
              <p:cNvPicPr>
                <a:picLocks noChangeAspect="1"/>
              </p:cNvPicPr>
              <p:nvPr/>
            </p:nvPicPr>
            <p:blipFill>
              <a:blip r:embed="rId7"/>
              <a:stretch>
                <a:fillRect/>
              </a:stretch>
            </p:blipFill>
            <p:spPr>
              <a:xfrm>
                <a:off x="2381512" y="1917442"/>
                <a:ext cx="2024627" cy="1511560"/>
              </a:xfrm>
              <a:prstGeom prst="rect">
                <a:avLst/>
              </a:prstGeom>
              <a:ln w="19050">
                <a:solidFill>
                  <a:srgbClr val="1DA6B9"/>
                </a:solidFill>
                <a:miter lim="400000"/>
                <a:headEnd/>
                <a:tailEnd/>
              </a:ln>
            </p:spPr>
          </p:pic>
          <p:pic>
            <p:nvPicPr>
              <p:cNvPr id="9" name="Picture 2"/>
              <p:cNvPicPr>
                <a:picLocks noChangeAspect="1" noChangeArrowheads="1"/>
              </p:cNvPicPr>
              <p:nvPr/>
            </p:nvPicPr>
            <p:blipFill>
              <a:blip r:embed="rId8" cstate="print"/>
              <a:srcRect/>
              <a:stretch>
                <a:fillRect/>
              </a:stretch>
            </p:blipFill>
            <p:spPr bwMode="auto">
              <a:xfrm>
                <a:off x="4400252" y="1916833"/>
                <a:ext cx="2262526" cy="1512169"/>
              </a:xfrm>
              <a:prstGeom prst="rect">
                <a:avLst/>
              </a:prstGeom>
              <a:noFill/>
              <a:ln w="19050">
                <a:solidFill>
                  <a:srgbClr val="1DA6B9"/>
                </a:solidFill>
              </a:ln>
            </p:spPr>
          </p:pic>
          <p:pic>
            <p:nvPicPr>
              <p:cNvPr id="10" name="Picture 3"/>
              <p:cNvPicPr>
                <a:picLocks noChangeAspect="1" noChangeArrowheads="1"/>
              </p:cNvPicPr>
              <p:nvPr/>
            </p:nvPicPr>
            <p:blipFill>
              <a:blip r:embed="rId9" cstate="print"/>
              <a:srcRect/>
              <a:stretch>
                <a:fillRect/>
              </a:stretch>
            </p:blipFill>
            <p:spPr bwMode="auto">
              <a:xfrm>
                <a:off x="6662778" y="1917442"/>
                <a:ext cx="2385550" cy="1511559"/>
              </a:xfrm>
              <a:prstGeom prst="rect">
                <a:avLst/>
              </a:prstGeom>
              <a:noFill/>
              <a:ln w="19050">
                <a:solidFill>
                  <a:srgbClr val="1DA6B9"/>
                </a:solidFill>
              </a:ln>
            </p:spPr>
          </p:pic>
          <p:pic>
            <p:nvPicPr>
              <p:cNvPr id="11" name="Picture 4"/>
              <p:cNvPicPr>
                <a:picLocks noChangeAspect="1" noChangeArrowheads="1"/>
              </p:cNvPicPr>
              <p:nvPr>
                <p:custDataLst>
                  <p:tags r:id="rId2"/>
                </p:custDataLst>
              </p:nvPr>
            </p:nvPicPr>
            <p:blipFill>
              <a:blip r:embed="rId10" cstate="print"/>
              <a:srcRect/>
              <a:stretch>
                <a:fillRect/>
              </a:stretch>
            </p:blipFill>
            <p:spPr bwMode="auto">
              <a:xfrm>
                <a:off x="9048328" y="1916833"/>
                <a:ext cx="2376264" cy="1511560"/>
              </a:xfrm>
              <a:prstGeom prst="rect">
                <a:avLst/>
              </a:prstGeom>
              <a:noFill/>
              <a:ln w="19050">
                <a:solidFill>
                  <a:srgbClr val="1DA6B9"/>
                </a:solidFill>
              </a:ln>
            </p:spPr>
          </p:pic>
          <p:pic>
            <p:nvPicPr>
              <p:cNvPr id="12" name="Picture 5"/>
              <p:cNvPicPr>
                <a:picLocks noChangeAspect="1" noChangeArrowheads="1"/>
              </p:cNvPicPr>
              <p:nvPr/>
            </p:nvPicPr>
            <p:blipFill>
              <a:blip r:embed="rId11" cstate="print"/>
              <a:srcRect/>
              <a:stretch>
                <a:fillRect/>
              </a:stretch>
            </p:blipFill>
            <p:spPr bwMode="auto">
              <a:xfrm>
                <a:off x="2741142" y="3429003"/>
                <a:ext cx="2300830" cy="1511558"/>
              </a:xfrm>
              <a:prstGeom prst="rect">
                <a:avLst/>
              </a:prstGeom>
              <a:noFill/>
              <a:ln w="19050">
                <a:solidFill>
                  <a:srgbClr val="1DA6B9"/>
                </a:solidFill>
              </a:ln>
            </p:spPr>
          </p:pic>
          <p:pic>
            <p:nvPicPr>
              <p:cNvPr id="13" name="Picture 6"/>
              <p:cNvPicPr>
                <a:picLocks noChangeAspect="1" noChangeArrowheads="1"/>
              </p:cNvPicPr>
              <p:nvPr/>
            </p:nvPicPr>
            <p:blipFill>
              <a:blip r:embed="rId12" cstate="print"/>
              <a:srcRect/>
              <a:stretch>
                <a:fillRect/>
              </a:stretch>
            </p:blipFill>
            <p:spPr bwMode="auto">
              <a:xfrm>
                <a:off x="441797" y="3429003"/>
                <a:ext cx="2299345" cy="1511558"/>
              </a:xfrm>
              <a:prstGeom prst="rect">
                <a:avLst/>
              </a:prstGeom>
              <a:noFill/>
              <a:ln w="19050">
                <a:solidFill>
                  <a:srgbClr val="1DA6B9"/>
                </a:solidFill>
              </a:ln>
            </p:spPr>
          </p:pic>
          <p:pic>
            <p:nvPicPr>
              <p:cNvPr id="14" name="Picture 7"/>
              <p:cNvPicPr>
                <a:picLocks noChangeAspect="1" noChangeArrowheads="1"/>
              </p:cNvPicPr>
              <p:nvPr/>
            </p:nvPicPr>
            <p:blipFill>
              <a:blip r:embed="rId13" cstate="print"/>
              <a:srcRect/>
              <a:stretch>
                <a:fillRect/>
              </a:stretch>
            </p:blipFill>
            <p:spPr bwMode="auto">
              <a:xfrm>
                <a:off x="5025685" y="3429001"/>
                <a:ext cx="2284645" cy="1511558"/>
              </a:xfrm>
              <a:prstGeom prst="rect">
                <a:avLst/>
              </a:prstGeom>
              <a:noFill/>
              <a:ln w="19050">
                <a:solidFill>
                  <a:srgbClr val="1DA6B9"/>
                </a:solidFill>
              </a:ln>
            </p:spPr>
          </p:pic>
          <p:pic>
            <p:nvPicPr>
              <p:cNvPr id="15" name="Picture 8"/>
              <p:cNvPicPr>
                <a:picLocks noChangeAspect="1" noChangeArrowheads="1"/>
              </p:cNvPicPr>
              <p:nvPr/>
            </p:nvPicPr>
            <p:blipFill>
              <a:blip r:embed="rId14" cstate="print"/>
              <a:srcRect/>
              <a:stretch>
                <a:fillRect/>
              </a:stretch>
            </p:blipFill>
            <p:spPr bwMode="auto">
              <a:xfrm>
                <a:off x="7310330" y="3429004"/>
                <a:ext cx="2268769" cy="1511556"/>
              </a:xfrm>
              <a:prstGeom prst="rect">
                <a:avLst/>
              </a:prstGeom>
              <a:noFill/>
              <a:ln w="19050">
                <a:solidFill>
                  <a:srgbClr val="1DA6B9"/>
                </a:solidFill>
              </a:ln>
            </p:spPr>
          </p:pic>
          <p:pic>
            <p:nvPicPr>
              <p:cNvPr id="16" name="Picture 9"/>
              <p:cNvPicPr>
                <a:picLocks noChangeAspect="1" noChangeArrowheads="1"/>
              </p:cNvPicPr>
              <p:nvPr>
                <p:custDataLst>
                  <p:tags r:id="rId3"/>
                </p:custDataLst>
              </p:nvPr>
            </p:nvPicPr>
            <p:blipFill>
              <a:blip r:embed="rId15" cstate="print"/>
              <a:srcRect/>
              <a:stretch>
                <a:fillRect/>
              </a:stretch>
            </p:blipFill>
            <p:spPr bwMode="auto">
              <a:xfrm>
                <a:off x="441797" y="4940559"/>
                <a:ext cx="2261106" cy="1512168"/>
              </a:xfrm>
              <a:prstGeom prst="rect">
                <a:avLst/>
              </a:prstGeom>
              <a:noFill/>
              <a:ln w="19050">
                <a:solidFill>
                  <a:srgbClr val="1DA6B9"/>
                </a:solidFill>
              </a:ln>
            </p:spPr>
          </p:pic>
          <p:pic>
            <p:nvPicPr>
              <p:cNvPr id="17" name="Picture 10"/>
              <p:cNvPicPr>
                <a:picLocks noChangeAspect="1" noChangeArrowheads="1"/>
              </p:cNvPicPr>
              <p:nvPr/>
            </p:nvPicPr>
            <p:blipFill>
              <a:blip r:embed="rId16" cstate="print"/>
              <a:srcRect/>
              <a:stretch>
                <a:fillRect/>
              </a:stretch>
            </p:blipFill>
            <p:spPr bwMode="auto">
              <a:xfrm>
                <a:off x="2676864" y="4940559"/>
                <a:ext cx="2267007" cy="1507532"/>
              </a:xfrm>
              <a:prstGeom prst="rect">
                <a:avLst/>
              </a:prstGeom>
              <a:noFill/>
              <a:ln w="19050">
                <a:solidFill>
                  <a:srgbClr val="1DA6B9"/>
                </a:solidFill>
              </a:ln>
            </p:spPr>
          </p:pic>
          <p:pic>
            <p:nvPicPr>
              <p:cNvPr id="18" name="Picture 11"/>
              <p:cNvPicPr>
                <a:picLocks noChangeAspect="1" noChangeArrowheads="1"/>
              </p:cNvPicPr>
              <p:nvPr/>
            </p:nvPicPr>
            <p:blipFill>
              <a:blip r:embed="rId17" cstate="print"/>
              <a:srcRect/>
              <a:stretch>
                <a:fillRect/>
              </a:stretch>
            </p:blipFill>
            <p:spPr bwMode="auto">
              <a:xfrm>
                <a:off x="4943870" y="4945195"/>
                <a:ext cx="2366459" cy="1507532"/>
              </a:xfrm>
              <a:prstGeom prst="rect">
                <a:avLst/>
              </a:prstGeom>
              <a:noFill/>
              <a:ln w="19050">
                <a:solidFill>
                  <a:srgbClr val="1DA6B9"/>
                </a:solidFill>
              </a:ln>
            </p:spPr>
          </p:pic>
          <p:pic>
            <p:nvPicPr>
              <p:cNvPr id="19" name="Picture 12"/>
              <p:cNvPicPr>
                <a:picLocks noChangeAspect="1" noChangeArrowheads="1"/>
              </p:cNvPicPr>
              <p:nvPr/>
            </p:nvPicPr>
            <p:blipFill>
              <a:blip r:embed="rId18" cstate="print"/>
              <a:srcRect/>
              <a:stretch>
                <a:fillRect/>
              </a:stretch>
            </p:blipFill>
            <p:spPr bwMode="auto">
              <a:xfrm>
                <a:off x="7309789" y="4940559"/>
                <a:ext cx="2249921" cy="1507532"/>
              </a:xfrm>
              <a:prstGeom prst="rect">
                <a:avLst/>
              </a:prstGeom>
              <a:noFill/>
              <a:ln w="19050">
                <a:solidFill>
                  <a:srgbClr val="1DA6B9"/>
                </a:solidFill>
              </a:ln>
            </p:spPr>
          </p:pic>
          <p:pic>
            <p:nvPicPr>
              <p:cNvPr id="20" name="Picture 14"/>
              <p:cNvPicPr>
                <a:picLocks noChangeAspect="1" noChangeArrowheads="1"/>
              </p:cNvPicPr>
              <p:nvPr/>
            </p:nvPicPr>
            <p:blipFill>
              <a:blip r:embed="rId19" cstate="print"/>
              <a:srcRect/>
              <a:stretch>
                <a:fillRect/>
              </a:stretch>
            </p:blipFill>
            <p:spPr bwMode="auto">
              <a:xfrm>
                <a:off x="9559710" y="3429001"/>
                <a:ext cx="1864882" cy="3019090"/>
              </a:xfrm>
              <a:prstGeom prst="rect">
                <a:avLst/>
              </a:prstGeom>
              <a:noFill/>
              <a:ln w="19050">
                <a:solidFill>
                  <a:srgbClr val="1DA6B9"/>
                </a:solidFill>
              </a:ln>
              <a:effectLst/>
            </p:spPr>
          </p:pic>
        </p:grpSp>
        <p:pic>
          <p:nvPicPr>
            <p:cNvPr id="6" name="图片 12" descr="../../../com.tencent.qq/Data/Library/Caches/Images/5BC68A8EA018CD940A2BFA498F3B689C.jpg"/>
            <p:cNvPicPr>
              <a:picLocks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a:xfrm>
              <a:off x="5970" y="5954"/>
              <a:ext cx="3729" cy="4113"/>
            </a:xfrm>
            <a:prstGeom prst="rect">
              <a:avLst/>
            </a:prstGeom>
            <a:noFill/>
            <a:ln w="19050">
              <a:solidFill>
                <a:srgbClr val="1DA6B9"/>
              </a:solidFill>
            </a:ln>
          </p:spPr>
        </p:pic>
      </p:grpSp>
      <p:pic>
        <p:nvPicPr>
          <p:cNvPr id="21" name="图片 20" descr="medium_1f81e8a0-2e74-4a95-8bb1-4b6642d547f0"/>
          <p:cNvPicPr>
            <a:picLocks noChangeAspect="1"/>
          </p:cNvPicPr>
          <p:nvPr/>
        </p:nvPicPr>
        <p:blipFill rotWithShape="1">
          <a:blip r:embed="rId21">
            <a:lum bright="12000"/>
          </a:blip>
          <a:srcRect b="16512"/>
          <a:stretch/>
        </p:blipFill>
        <p:spPr>
          <a:xfrm>
            <a:off x="750190" y="3170058"/>
            <a:ext cx="3227305" cy="2694387"/>
          </a:xfrm>
          <a:prstGeom prst="rect">
            <a:avLst/>
          </a:prstGeom>
          <a:effectLst>
            <a:reflection blurRad="6350" stA="50000" endA="300" endPos="38500" dist="50800" dir="5400000" sy="-100000" algn="bl" rotWithShape="0"/>
          </a:effectLst>
        </p:spPr>
      </p:pic>
      <p:sp>
        <p:nvSpPr>
          <p:cNvPr id="23" name="内容占位符 7"/>
          <p:cNvSpPr txBox="1"/>
          <p:nvPr/>
        </p:nvSpPr>
        <p:spPr>
          <a:xfrm>
            <a:off x="750190" y="772160"/>
            <a:ext cx="4137660" cy="2063115"/>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chemeClr val="bg2"/>
                </a:solidFill>
                <a:latin typeface="+mn-lt"/>
                <a:ea typeface="方正兰亭纤黑_GBK" panose="02000000000000000000" pitchFamily="2" charset="-122"/>
                <a:cs typeface="+mn-ea"/>
                <a:sym typeface="+mn-lt"/>
              </a:rPr>
              <a:t>深度学习技术识别缺陷</a:t>
            </a:r>
            <a:endParaRPr lang="en-US" altLang="zh-CN" sz="2400" b="1" dirty="0" smtClean="0">
              <a:solidFill>
                <a:schemeClr val="bg2"/>
              </a:solidFill>
              <a:latin typeface="+mn-lt"/>
              <a:ea typeface="方正兰亭纤黑_GBK" panose="02000000000000000000" pitchFamily="2" charset="-122"/>
              <a:cs typeface="+mn-ea"/>
              <a:sym typeface="+mn-lt"/>
            </a:endParaRPr>
          </a:p>
          <a:p>
            <a:pPr marL="0" indent="0">
              <a:lnSpc>
                <a:spcPct val="110000"/>
              </a:lnSpc>
              <a:buNone/>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应用</a:t>
            </a:r>
            <a:r>
              <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yolov3-tiny</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算法，用</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行业数据集</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多次优化，得到线路缺陷识别模型。</a:t>
            </a:r>
          </a:p>
          <a:p>
            <a:pPr marL="342900" indent="-342900">
              <a:lnSpc>
                <a:spcPct val="110000"/>
              </a:lnSpc>
              <a:buFont typeface="Arial" panose="020B0604020202020204" pitchFamily="34" charset="0"/>
              <a:buChar char="•"/>
            </a:pPr>
            <a:r>
              <a:rPr lang="zh-CN" altLang="en-US" sz="2000" dirty="0" smtClean="0">
                <a:solidFill>
                  <a:schemeClr val="bg1"/>
                </a:solidFill>
                <a:latin typeface="+mn-ea"/>
                <a:ea typeface="+mn-ea"/>
                <a:cs typeface="+mn-ea"/>
                <a:sym typeface="+mn-lt"/>
              </a:rPr>
              <a:t>可识别</a:t>
            </a:r>
            <a:r>
              <a:rPr lang="en-US" altLang="zh-CN" sz="2000" dirty="0" smtClean="0">
                <a:solidFill>
                  <a:srgbClr val="F9723A"/>
                </a:solidFill>
                <a:latin typeface="+mn-ea"/>
                <a:ea typeface="+mn-ea"/>
                <a:cs typeface="+mn-ea"/>
                <a:sym typeface="+mn-lt"/>
              </a:rPr>
              <a:t>14</a:t>
            </a:r>
            <a:r>
              <a:rPr lang="zh-CN" altLang="en-US" sz="2000" dirty="0" smtClean="0">
                <a:solidFill>
                  <a:srgbClr val="F9723A"/>
                </a:solidFill>
                <a:latin typeface="+mn-ea"/>
                <a:ea typeface="+mn-ea"/>
                <a:cs typeface="+mn-ea"/>
                <a:sym typeface="+mn-lt"/>
              </a:rPr>
              <a:t>种缺陷</a:t>
            </a:r>
          </a:p>
          <a:p>
            <a:pPr marL="0" indent="0">
              <a:buFont typeface="Arial" panose="020B0604020202020204" pitchFamily="34" charset="0"/>
              <a:buNone/>
            </a:pP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25" name="PA-内容占位符 10"/>
          <p:cNvSpPr txBox="1"/>
          <p:nvPr>
            <p:custDataLst>
              <p:tags r:id="rId1"/>
            </p:custDataLst>
          </p:nvPr>
        </p:nvSpPr>
        <p:spPr>
          <a:xfrm>
            <a:off x="7027612" y="4839378"/>
            <a:ext cx="4159275" cy="1769110"/>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zh-CN" altLang="en-US" dirty="0">
              <a:solidFill>
                <a:schemeClr val="accent4"/>
              </a:solidFill>
              <a:latin typeface="+mn-lt"/>
              <a:ea typeface="+mn-ea"/>
              <a:cs typeface="+mn-ea"/>
              <a:sym typeface="+mn-lt"/>
            </a:endParaRPr>
          </a:p>
        </p:txBody>
      </p:sp>
      <p:cxnSp>
        <p:nvCxnSpPr>
          <p:cNvPr id="28" name="直接连接符 27"/>
          <p:cNvCxnSpPr/>
          <p:nvPr/>
        </p:nvCxnSpPr>
        <p:spPr>
          <a:xfrm>
            <a:off x="1544161" y="8906844"/>
            <a:ext cx="8737855"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1921819" y="6958689"/>
            <a:ext cx="606151" cy="1663433"/>
            <a:chOff x="2280633" y="2300538"/>
            <a:chExt cx="606151" cy="1663433"/>
          </a:xfrm>
        </p:grpSpPr>
        <p:sp>
          <p:nvSpPr>
            <p:cNvPr id="32" name="文本框 31"/>
            <p:cNvSpPr txBox="1"/>
            <p:nvPr/>
          </p:nvSpPr>
          <p:spPr>
            <a:xfrm>
              <a:off x="2280633" y="2902142"/>
              <a:ext cx="569387" cy="1061829"/>
            </a:xfrm>
            <a:prstGeom prst="rect">
              <a:avLst/>
            </a:prstGeom>
            <a:noFill/>
          </p:spPr>
          <p:txBody>
            <a:bodyPr wrap="none" rtlCol="0">
              <a:spAutoFit/>
            </a:bodyPr>
            <a:lstStyle/>
            <a:p>
              <a:pPr>
                <a:lnSpc>
                  <a:spcPct val="150000"/>
                </a:lnSpc>
              </a:pPr>
              <a:r>
                <a:rPr lang="en-US" altLang="zh-CN" sz="1400" dirty="0" smtClean="0"/>
                <a:t>R: 46</a:t>
              </a:r>
            </a:p>
            <a:p>
              <a:pPr>
                <a:lnSpc>
                  <a:spcPct val="150000"/>
                </a:lnSpc>
              </a:pPr>
              <a:r>
                <a:rPr lang="en-US" altLang="zh-CN" sz="1400" dirty="0" smtClean="0"/>
                <a:t>G: 34</a:t>
              </a:r>
            </a:p>
            <a:p>
              <a:pPr>
                <a:lnSpc>
                  <a:spcPct val="150000"/>
                </a:lnSpc>
              </a:pPr>
              <a:r>
                <a:rPr lang="en-US" altLang="zh-CN" sz="1400" dirty="0" smtClean="0"/>
                <a:t>B: 50</a:t>
              </a:r>
              <a:endParaRPr lang="zh-CN" altLang="en-US" sz="1400" dirty="0"/>
            </a:p>
          </p:txBody>
        </p:sp>
        <p:sp>
          <p:nvSpPr>
            <p:cNvPr id="33" name="椭圆 32"/>
            <p:cNvSpPr/>
            <p:nvPr/>
          </p:nvSpPr>
          <p:spPr>
            <a:xfrm>
              <a:off x="2335241" y="2300538"/>
              <a:ext cx="551543" cy="551543"/>
            </a:xfrm>
            <a:prstGeom prst="ellipse">
              <a:avLst/>
            </a:prstGeom>
            <a:solidFill>
              <a:srgbClr val="2E2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408108" y="6958689"/>
            <a:ext cx="598136" cy="1663433"/>
            <a:chOff x="3703033" y="2300538"/>
            <a:chExt cx="598136" cy="1663433"/>
          </a:xfrm>
        </p:grpSpPr>
        <p:sp>
          <p:nvSpPr>
            <p:cNvPr id="35" name="文本框 34"/>
            <p:cNvSpPr txBox="1"/>
            <p:nvPr/>
          </p:nvSpPr>
          <p:spPr>
            <a:xfrm>
              <a:off x="3703033" y="2902142"/>
              <a:ext cx="569387" cy="1061829"/>
            </a:xfrm>
            <a:prstGeom prst="rect">
              <a:avLst/>
            </a:prstGeom>
            <a:noFill/>
          </p:spPr>
          <p:txBody>
            <a:bodyPr wrap="none" rtlCol="0">
              <a:spAutoFit/>
            </a:bodyPr>
            <a:lstStyle/>
            <a:p>
              <a:pPr>
                <a:lnSpc>
                  <a:spcPct val="150000"/>
                </a:lnSpc>
              </a:pPr>
              <a:r>
                <a:rPr lang="en-US" altLang="zh-CN" sz="1400" dirty="0" smtClean="0"/>
                <a:t>R: 84</a:t>
              </a:r>
            </a:p>
            <a:p>
              <a:pPr>
                <a:lnSpc>
                  <a:spcPct val="150000"/>
                </a:lnSpc>
              </a:pPr>
              <a:r>
                <a:rPr lang="en-US" altLang="zh-CN" sz="1400" dirty="0" smtClean="0"/>
                <a:t>G: 62</a:t>
              </a:r>
            </a:p>
            <a:p>
              <a:pPr>
                <a:lnSpc>
                  <a:spcPct val="150000"/>
                </a:lnSpc>
              </a:pPr>
              <a:r>
                <a:rPr lang="en-US" altLang="zh-CN" sz="1400" dirty="0" smtClean="0"/>
                <a:t>B: 96</a:t>
              </a:r>
              <a:endParaRPr lang="zh-CN" altLang="en-US" sz="1400" dirty="0"/>
            </a:p>
          </p:txBody>
        </p:sp>
        <p:sp>
          <p:nvSpPr>
            <p:cNvPr id="36" name="椭圆 35"/>
            <p:cNvSpPr/>
            <p:nvPr/>
          </p:nvSpPr>
          <p:spPr>
            <a:xfrm>
              <a:off x="3749626" y="2300538"/>
              <a:ext cx="551543" cy="551543"/>
            </a:xfrm>
            <a:prstGeom prst="ellipse">
              <a:avLst/>
            </a:prstGeom>
            <a:solidFill>
              <a:srgbClr val="54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4831775" y="6958689"/>
            <a:ext cx="660758" cy="1663433"/>
            <a:chOff x="5260643" y="2300538"/>
            <a:chExt cx="660758" cy="1663433"/>
          </a:xfrm>
        </p:grpSpPr>
        <p:sp>
          <p:nvSpPr>
            <p:cNvPr id="38" name="文本框 37"/>
            <p:cNvSpPr txBox="1"/>
            <p:nvPr/>
          </p:nvSpPr>
          <p:spPr>
            <a:xfrm>
              <a:off x="5260643" y="2902142"/>
              <a:ext cx="660758" cy="1061829"/>
            </a:xfrm>
            <a:prstGeom prst="rect">
              <a:avLst/>
            </a:prstGeom>
            <a:noFill/>
          </p:spPr>
          <p:txBody>
            <a:bodyPr wrap="none" rtlCol="0">
              <a:spAutoFit/>
            </a:bodyPr>
            <a:lstStyle/>
            <a:p>
              <a:pPr>
                <a:lnSpc>
                  <a:spcPct val="150000"/>
                </a:lnSpc>
              </a:pPr>
              <a:r>
                <a:rPr lang="en-US" altLang="zh-CN" sz="1400" dirty="0" smtClean="0"/>
                <a:t>R: 119</a:t>
              </a:r>
            </a:p>
            <a:p>
              <a:pPr>
                <a:lnSpc>
                  <a:spcPct val="150000"/>
                </a:lnSpc>
              </a:pPr>
              <a:r>
                <a:rPr lang="en-US" altLang="zh-CN" sz="1400" dirty="0" smtClean="0"/>
                <a:t>G: 66</a:t>
              </a:r>
            </a:p>
            <a:p>
              <a:pPr>
                <a:lnSpc>
                  <a:spcPct val="150000"/>
                </a:lnSpc>
              </a:pPr>
              <a:r>
                <a:rPr lang="en-US" altLang="zh-CN" sz="1400" dirty="0" smtClean="0"/>
                <a:t>B: 83</a:t>
              </a:r>
              <a:endParaRPr lang="zh-CN" altLang="en-US" sz="1400" dirty="0"/>
            </a:p>
          </p:txBody>
        </p:sp>
        <p:sp>
          <p:nvSpPr>
            <p:cNvPr id="39" name="椭圆 38"/>
            <p:cNvSpPr/>
            <p:nvPr/>
          </p:nvSpPr>
          <p:spPr>
            <a:xfrm>
              <a:off x="5269565" y="2300538"/>
              <a:ext cx="551543" cy="551543"/>
            </a:xfrm>
            <a:prstGeom prst="ellipse">
              <a:avLst/>
            </a:prstGeom>
            <a:solidFill>
              <a:srgbClr val="774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500574" y="6903044"/>
            <a:ext cx="660758" cy="1663433"/>
            <a:chOff x="6606826" y="2300538"/>
            <a:chExt cx="660758" cy="1663433"/>
          </a:xfrm>
        </p:grpSpPr>
        <p:sp>
          <p:nvSpPr>
            <p:cNvPr id="41" name="文本框 40"/>
            <p:cNvSpPr txBox="1"/>
            <p:nvPr/>
          </p:nvSpPr>
          <p:spPr>
            <a:xfrm>
              <a:off x="6606826" y="2902142"/>
              <a:ext cx="660758" cy="1061829"/>
            </a:xfrm>
            <a:prstGeom prst="rect">
              <a:avLst/>
            </a:prstGeom>
            <a:noFill/>
          </p:spPr>
          <p:txBody>
            <a:bodyPr wrap="none" rtlCol="0">
              <a:spAutoFit/>
            </a:bodyPr>
            <a:lstStyle/>
            <a:p>
              <a:pPr>
                <a:lnSpc>
                  <a:spcPct val="150000"/>
                </a:lnSpc>
              </a:pPr>
              <a:r>
                <a:rPr lang="en-US" altLang="zh-CN" sz="1400" dirty="0" smtClean="0"/>
                <a:t>R: 229</a:t>
              </a:r>
            </a:p>
            <a:p>
              <a:pPr>
                <a:lnSpc>
                  <a:spcPct val="150000"/>
                </a:lnSpc>
              </a:pPr>
              <a:r>
                <a:rPr lang="en-US" altLang="zh-CN" sz="1400" dirty="0" smtClean="0"/>
                <a:t>G: 114</a:t>
              </a:r>
            </a:p>
            <a:p>
              <a:pPr>
                <a:lnSpc>
                  <a:spcPct val="150000"/>
                </a:lnSpc>
              </a:pPr>
              <a:r>
                <a:rPr lang="en-US" altLang="zh-CN" sz="1400" dirty="0" smtClean="0"/>
                <a:t>B: 58</a:t>
              </a:r>
              <a:endParaRPr lang="zh-CN" altLang="en-US" sz="1400" dirty="0"/>
            </a:p>
          </p:txBody>
        </p:sp>
        <p:sp>
          <p:nvSpPr>
            <p:cNvPr id="42" name="椭圆 41"/>
            <p:cNvSpPr/>
            <p:nvPr/>
          </p:nvSpPr>
          <p:spPr>
            <a:xfrm>
              <a:off x="6661434" y="2300538"/>
              <a:ext cx="551543" cy="551543"/>
            </a:xfrm>
            <a:prstGeom prst="ellipse">
              <a:avLst/>
            </a:prstGeom>
            <a:solidFill>
              <a:srgbClr val="F97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7804353" y="6958689"/>
            <a:ext cx="644728" cy="1663433"/>
            <a:chOff x="8029226" y="2300538"/>
            <a:chExt cx="644728" cy="1663433"/>
          </a:xfrm>
        </p:grpSpPr>
        <p:sp>
          <p:nvSpPr>
            <p:cNvPr id="44" name="文本框 43"/>
            <p:cNvSpPr txBox="1"/>
            <p:nvPr/>
          </p:nvSpPr>
          <p:spPr>
            <a:xfrm>
              <a:off x="8029226" y="2902142"/>
              <a:ext cx="644728" cy="1061829"/>
            </a:xfrm>
            <a:prstGeom prst="rect">
              <a:avLst/>
            </a:prstGeom>
            <a:noFill/>
          </p:spPr>
          <p:txBody>
            <a:bodyPr wrap="none" rtlCol="0">
              <a:spAutoFit/>
            </a:bodyPr>
            <a:lstStyle/>
            <a:p>
              <a:pPr>
                <a:lnSpc>
                  <a:spcPct val="150000"/>
                </a:lnSpc>
              </a:pPr>
              <a:r>
                <a:rPr lang="en-US" altLang="zh-CN" sz="1400" dirty="0" smtClean="0"/>
                <a:t>R: 15</a:t>
              </a:r>
            </a:p>
            <a:p>
              <a:pPr>
                <a:lnSpc>
                  <a:spcPct val="150000"/>
                </a:lnSpc>
              </a:pPr>
              <a:r>
                <a:rPr lang="en-US" altLang="zh-CN" sz="1400" dirty="0" smtClean="0"/>
                <a:t>G: 73</a:t>
              </a:r>
            </a:p>
            <a:p>
              <a:pPr>
                <a:lnSpc>
                  <a:spcPct val="150000"/>
                </a:lnSpc>
              </a:pPr>
              <a:r>
                <a:rPr lang="en-US" altLang="zh-CN" sz="1400" dirty="0" smtClean="0"/>
                <a:t>B: 127</a:t>
              </a:r>
              <a:endParaRPr lang="zh-CN" altLang="en-US" sz="1400" dirty="0"/>
            </a:p>
          </p:txBody>
        </p:sp>
        <p:sp>
          <p:nvSpPr>
            <p:cNvPr id="45" name="椭圆 44"/>
            <p:cNvSpPr/>
            <p:nvPr/>
          </p:nvSpPr>
          <p:spPr>
            <a:xfrm>
              <a:off x="8075819" y="2300538"/>
              <a:ext cx="551543" cy="551543"/>
            </a:xfrm>
            <a:prstGeom prst="ellipse">
              <a:avLst/>
            </a:prstGeom>
            <a:solidFill>
              <a:srgbClr val="0F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9228022" y="6958689"/>
            <a:ext cx="660758" cy="1663433"/>
            <a:chOff x="9586836" y="2300538"/>
            <a:chExt cx="660758" cy="1663433"/>
          </a:xfrm>
        </p:grpSpPr>
        <p:sp>
          <p:nvSpPr>
            <p:cNvPr id="47" name="文本框 46"/>
            <p:cNvSpPr txBox="1"/>
            <p:nvPr/>
          </p:nvSpPr>
          <p:spPr>
            <a:xfrm>
              <a:off x="9586836" y="2902142"/>
              <a:ext cx="660758" cy="1061829"/>
            </a:xfrm>
            <a:prstGeom prst="rect">
              <a:avLst/>
            </a:prstGeom>
            <a:noFill/>
          </p:spPr>
          <p:txBody>
            <a:bodyPr wrap="none" rtlCol="0">
              <a:spAutoFit/>
            </a:bodyPr>
            <a:lstStyle/>
            <a:p>
              <a:pPr>
                <a:lnSpc>
                  <a:spcPct val="150000"/>
                </a:lnSpc>
              </a:pPr>
              <a:r>
                <a:rPr lang="en-US" altLang="zh-CN" sz="1400" dirty="0" smtClean="0"/>
                <a:t>R: 29</a:t>
              </a:r>
            </a:p>
            <a:p>
              <a:pPr>
                <a:lnSpc>
                  <a:spcPct val="150000"/>
                </a:lnSpc>
              </a:pPr>
              <a:r>
                <a:rPr lang="en-US" altLang="zh-CN" sz="1400" dirty="0" smtClean="0"/>
                <a:t>G: 166</a:t>
              </a:r>
            </a:p>
            <a:p>
              <a:pPr>
                <a:lnSpc>
                  <a:spcPct val="150000"/>
                </a:lnSpc>
              </a:pPr>
              <a:r>
                <a:rPr lang="en-US" altLang="zh-CN" sz="1400" dirty="0" smtClean="0"/>
                <a:t>B: 185</a:t>
              </a:r>
              <a:endParaRPr lang="zh-CN" altLang="en-US" sz="1400" dirty="0"/>
            </a:p>
          </p:txBody>
        </p:sp>
        <p:sp>
          <p:nvSpPr>
            <p:cNvPr id="48" name="椭圆 47"/>
            <p:cNvSpPr/>
            <p:nvPr/>
          </p:nvSpPr>
          <p:spPr>
            <a:xfrm>
              <a:off x="9595758" y="2300538"/>
              <a:ext cx="551543" cy="551543"/>
            </a:xfrm>
            <a:prstGeom prst="ellipse">
              <a:avLst/>
            </a:prstGeom>
            <a:solidFill>
              <a:srgbClr val="1D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6188944" y="3768769"/>
            <a:ext cx="6096000" cy="2185214"/>
          </a:xfrm>
          <a:prstGeom prst="rect">
            <a:avLst/>
          </a:prstGeom>
        </p:spPr>
        <p:txBody>
          <a:bodyPr>
            <a:spAutoFit/>
          </a:bodyPr>
          <a:lstStyle/>
          <a:p>
            <a:pPr>
              <a:lnSpc>
                <a:spcPct val="200000"/>
              </a:lnSpc>
            </a:pPr>
            <a:r>
              <a:rPr lang="zh-CN" altLang="en-US" sz="2400" b="1" spc="300" dirty="0" smtClean="0">
                <a:solidFill>
                  <a:schemeClr val="bg2"/>
                </a:solidFill>
                <a:ea typeface="方正兰亭纤黑_GBK" panose="02000000000000000000" pitchFamily="2" charset="-122"/>
                <a:cs typeface="+mn-ea"/>
                <a:sym typeface="+mn-lt"/>
              </a:rPr>
              <a:t>边缘计算设备嵌入式开发</a:t>
            </a:r>
            <a:endParaRPr lang="en-US" altLang="zh-CN" sz="2400" b="1" spc="300" dirty="0" smtClean="0">
              <a:solidFill>
                <a:schemeClr val="bg2"/>
              </a:solidFill>
              <a:ea typeface="方正兰亭纤黑_GBK" panose="02000000000000000000" pitchFamily="2" charset="-122"/>
              <a:cs typeface="+mn-ea"/>
              <a:sym typeface="+mn-lt"/>
            </a:endParaRPr>
          </a:p>
          <a:p>
            <a:pPr>
              <a:lnSpc>
                <a:spcPct val="110000"/>
              </a:lnSpc>
            </a:pPr>
            <a:r>
              <a:rPr lang="zh-CN" altLang="en-US" sz="2000"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妙算</a:t>
            </a:r>
            <a:r>
              <a:rPr lang="en-US" altLang="zh-CN" sz="2000" spc="300" dirty="0">
                <a:solidFill>
                  <a:schemeClr val="bg2"/>
                </a:solidFill>
                <a:latin typeface="方正兰亭纤黑_GBK" panose="02000000000000000000" pitchFamily="2" charset="-122"/>
                <a:ea typeface="方正兰亭纤黑_GBK" panose="02000000000000000000" pitchFamily="2" charset="-122"/>
                <a:cs typeface="+mn-ea"/>
                <a:sym typeface="+mn-lt"/>
              </a:rPr>
              <a:t>2--</a:t>
            </a:r>
            <a:r>
              <a:rPr lang="zh-CN" altLang="en-US" sz="2000" spc="300" dirty="0">
                <a:solidFill>
                  <a:schemeClr val="bg2"/>
                </a:solidFill>
                <a:latin typeface="方正兰亭纤黑_GBK" panose="02000000000000000000" pitchFamily="2" charset="-122"/>
                <a:ea typeface="方正兰亭纤黑_GBK" panose="02000000000000000000" pitchFamily="2" charset="-122"/>
                <a:cs typeface="+mn-ea"/>
                <a:sym typeface="+mn-lt"/>
              </a:rPr>
              <a:t>无人机的智能大脑</a:t>
            </a:r>
          </a:p>
          <a:p>
            <a:pPr>
              <a:lnSpc>
                <a:spcPct val="110000"/>
              </a:lnSpc>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进行</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嵌入式开发，实现</a:t>
            </a:r>
            <a:r>
              <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rPr>
              <a:t>视频流</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缺陷识别</a:t>
            </a:r>
            <a:endParaRPr lang="en-US" altLang="zh-CN"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根据相机传入视频识别出缺陷种类</a:t>
            </a:r>
            <a:r>
              <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rPr>
              <a:t>自动寻找</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缺陷</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位置</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无需传输用时，避免信号质量得影响</a:t>
            </a:r>
            <a:endPar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70" y="144145"/>
            <a:ext cx="5214966" cy="628015"/>
          </a:xfrm>
        </p:spPr>
        <p:txBody>
          <a:bodyPr/>
          <a:lstStyle/>
          <a:p>
            <a:r>
              <a:rPr lang="zh-CN" altLang="en-US" dirty="0" smtClean="0">
                <a:latin typeface="+mj-ea"/>
                <a:ea typeface="+mj-ea"/>
              </a:rPr>
              <a:t>流程化体验</a:t>
            </a:r>
            <a:endParaRPr lang="zh-CN" altLang="en-US" dirty="0">
              <a:latin typeface="+mj-ea"/>
              <a:ea typeface="+mj-ea"/>
            </a:endParaRPr>
          </a:p>
        </p:txBody>
      </p:sp>
      <p:pic>
        <p:nvPicPr>
          <p:cNvPr id="3" name="内容占位符 14" descr="图片3"/>
          <p:cNvPicPr>
            <a:picLocks noChangeAspect="1"/>
          </p:cNvPicPr>
          <p:nvPr/>
        </p:nvPicPr>
        <p:blipFill>
          <a:blip r:embed="rId4"/>
          <a:stretch>
            <a:fillRect/>
          </a:stretch>
        </p:blipFill>
        <p:spPr>
          <a:xfrm>
            <a:off x="8531383" y="1162872"/>
            <a:ext cx="3567122" cy="1874689"/>
          </a:xfrm>
          <a:prstGeom prst="rect">
            <a:avLst/>
          </a:prstGeom>
        </p:spPr>
      </p:pic>
      <p:sp>
        <p:nvSpPr>
          <p:cNvPr id="12" name="内容占位符 10"/>
          <p:cNvSpPr txBox="1"/>
          <p:nvPr/>
        </p:nvSpPr>
        <p:spPr>
          <a:xfrm>
            <a:off x="8886511" y="3789285"/>
            <a:ext cx="3027045" cy="1916476"/>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打通方案内部联系</a:t>
            </a:r>
            <a:endParaRPr lang="en-US" altLang="zh-CN" sz="23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用软件界面展现</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巡检结果</a:t>
            </a:r>
            <a:endParaRPr lang="zh-CN" altLang="en-US" sz="23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5" name="矩形 14"/>
          <p:cNvSpPr/>
          <p:nvPr/>
        </p:nvSpPr>
        <p:spPr>
          <a:xfrm>
            <a:off x="8886511" y="3327245"/>
            <a:ext cx="2856865"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用户界面反馈缺陷</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6" name="图片 15" descr="SharedScreenshot2"/>
          <p:cNvPicPr>
            <a:picLocks noChangeAspect="1"/>
          </p:cNvPicPr>
          <p:nvPr/>
        </p:nvPicPr>
        <p:blipFill>
          <a:blip r:embed="rId5"/>
          <a:srcRect l="-76" t="18249" r="20082" b="10965"/>
          <a:stretch>
            <a:fillRect/>
          </a:stretch>
        </p:blipFill>
        <p:spPr>
          <a:xfrm>
            <a:off x="366306" y="1158765"/>
            <a:ext cx="3420386" cy="1878796"/>
          </a:xfrm>
          <a:prstGeom prst="rect">
            <a:avLst/>
          </a:prstGeom>
        </p:spPr>
      </p:pic>
      <p:sp>
        <p:nvSpPr>
          <p:cNvPr id="17" name="文本框 16"/>
          <p:cNvSpPr txBox="1"/>
          <p:nvPr/>
        </p:nvSpPr>
        <p:spPr>
          <a:xfrm>
            <a:off x="393548" y="3788910"/>
            <a:ext cx="3587856" cy="2163349"/>
          </a:xfrm>
          <a:prstGeom prst="rect">
            <a:avLst/>
          </a:prstGeom>
          <a:noFill/>
        </p:spPr>
        <p:txBody>
          <a:bodyPr wrap="square" rtlCol="0">
            <a:spAutoFit/>
          </a:bodyPr>
          <a:lstStyle/>
          <a:p>
            <a:pPr>
              <a:lnSpc>
                <a:spcPct val="150000"/>
              </a:lnSpc>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用户</a:t>
            </a: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通过软件</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选择本次巡检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路径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a:lnSpc>
                <a:spcPct val="150000"/>
              </a:lnSpc>
            </a:pP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无人机收到指令后</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按照</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指定路径巡检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线路</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18" name="矩形 17"/>
          <p:cNvSpPr/>
          <p:nvPr/>
        </p:nvSpPr>
        <p:spPr>
          <a:xfrm>
            <a:off x="751163" y="3327245"/>
            <a:ext cx="2086190" cy="461665"/>
          </a:xfrm>
          <a:prstGeom prst="rect">
            <a:avLst/>
          </a:prstGeom>
          <a:noFill/>
        </p:spPr>
        <p:txBody>
          <a:bodyPr wrap="square" lIns="91440" tIns="45720" rIns="91440" bIns="45720">
            <a:spAutoFit/>
          </a:bodyPr>
          <a:lstStyle/>
          <a:p>
            <a:pPr algn="ctr"/>
            <a:r>
              <a:rPr lang="zh-CN" altLang="en-US" sz="2400" b="1" spc="50" dirty="0" smtClean="0">
                <a:ln w="9525" cmpd="sng">
                  <a:solidFill>
                    <a:schemeClr val="accent1"/>
                  </a:solidFill>
                  <a:prstDash val="solid"/>
                </a:ln>
                <a:solidFill>
                  <a:srgbClr val="70AD47">
                    <a:tint val="1000"/>
                  </a:srgbClr>
                </a:solidFill>
                <a:effectLst>
                  <a:glow rad="38100">
                    <a:schemeClr val="accent1">
                      <a:alpha val="40000"/>
                    </a:schemeClr>
                  </a:glow>
                </a:effectLst>
              </a:rPr>
              <a:t>路径规划软件</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9"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472632" y="1158765"/>
            <a:ext cx="3372811" cy="1878796"/>
          </a:xfrm>
          <a:prstGeom prst="rect">
            <a:avLst/>
          </a:prstGeom>
          <a:noFill/>
          <a:ln>
            <a:noFill/>
          </a:ln>
        </p:spPr>
      </p:pic>
      <p:sp>
        <p:nvSpPr>
          <p:cNvPr id="20" name="矩形 19"/>
          <p:cNvSpPr/>
          <p:nvPr/>
        </p:nvSpPr>
        <p:spPr>
          <a:xfrm>
            <a:off x="5052905" y="3327245"/>
            <a:ext cx="2086190"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车载无人机库</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矩形 20"/>
          <p:cNvSpPr/>
          <p:nvPr>
            <p:custDataLst>
              <p:tags r:id="rId1"/>
            </p:custDataLst>
          </p:nvPr>
        </p:nvSpPr>
        <p:spPr>
          <a:xfrm>
            <a:off x="4472631" y="4104462"/>
            <a:ext cx="3372811" cy="15482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50000"/>
              </a:lnSpc>
              <a:spcBef>
                <a:spcPts val="0"/>
              </a:spcBef>
              <a:spcAft>
                <a:spcPts val="0"/>
              </a:spcAft>
              <a:buClr>
                <a:schemeClr val="tx1"/>
              </a:buClr>
              <a:buSzPct val="100000"/>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量身适配电力皮卡车，车到即用</a:t>
            </a:r>
            <a:endParaRPr lang="en-US" altLang="zh-CN"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marL="0" lvl="0" indent="0" algn="just" latinLnBrk="1">
              <a:lnSpc>
                <a:spcPct val="150000"/>
              </a:lnSpc>
              <a:spcBef>
                <a:spcPts val="0"/>
              </a:spcBef>
              <a:spcAft>
                <a:spcPts val="0"/>
              </a:spcAft>
              <a:buClr>
                <a:schemeClr val="tx1"/>
              </a:buClr>
              <a:buSzPct val="100000"/>
              <a:buNone/>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自动更换电池解决续航问题扩大作业半径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4" name="文本框 3"/>
          <p:cNvSpPr txBox="1"/>
          <p:nvPr/>
        </p:nvSpPr>
        <p:spPr>
          <a:xfrm>
            <a:off x="2650703" y="6267811"/>
            <a:ext cx="7487929" cy="830997"/>
          </a:xfrm>
          <a:prstGeom prst="rect">
            <a:avLst/>
          </a:prstGeom>
          <a:noFill/>
        </p:spPr>
        <p:txBody>
          <a:bodyPr wrap="square" rtlCol="0">
            <a:spAutoFit/>
          </a:bodyPr>
          <a:lstStyle/>
          <a:p>
            <a:pPr algn="ctr"/>
            <a:r>
              <a:rPr lang="zh-CN" altLang="en-US" sz="2400" dirty="0">
                <a:solidFill>
                  <a:schemeClr val="bg1"/>
                </a:solidFill>
                <a:cs typeface="+mn-ea"/>
                <a:sym typeface="+mn-lt"/>
              </a:rPr>
              <a:t>多项技术保证</a:t>
            </a:r>
            <a:r>
              <a:rPr lang="zh-CN" altLang="en-US" sz="2400" dirty="0" smtClean="0">
                <a:solidFill>
                  <a:schemeClr val="bg1"/>
                </a:solidFill>
                <a:cs typeface="+mn-ea"/>
                <a:sym typeface="+mn-lt"/>
              </a:rPr>
              <a:t>用户</a:t>
            </a:r>
            <a:r>
              <a:rPr lang="zh-CN" altLang="en-US" sz="2400" dirty="0" smtClean="0">
                <a:solidFill>
                  <a:schemeClr val="accent4"/>
                </a:solidFill>
                <a:cs typeface="+mn-ea"/>
                <a:sym typeface="+mn-lt"/>
              </a:rPr>
              <a:t>降维操作、便捷工作</a:t>
            </a:r>
            <a:endParaRPr lang="zh-CN" altLang="en-US" sz="2400" b="1" dirty="0">
              <a:solidFill>
                <a:schemeClr val="accent4"/>
              </a:solidFill>
              <a:cs typeface="+mn-ea"/>
              <a:sym typeface="+mn-lt"/>
            </a:endParaRPr>
          </a:p>
          <a:p>
            <a:pPr algn="ct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cs typeface="+mn-ea"/>
                <a:sym typeface="+mn-lt"/>
              </a:rPr>
              <a:t>技术</a:t>
            </a:r>
            <a:r>
              <a:rPr lang="zh-CN" altLang="en-US" dirty="0" smtClean="0">
                <a:latin typeface="+mn-ea"/>
                <a:ea typeface="+mn-ea"/>
                <a:cs typeface="+mn-ea"/>
                <a:sym typeface="+mn-lt"/>
              </a:rPr>
              <a:t>成果</a:t>
            </a:r>
            <a:endParaRPr lang="zh-CN" altLang="en-US" dirty="0">
              <a:latin typeface="+mn-ea"/>
              <a:ea typeface="+mn-ea"/>
            </a:endParaRPr>
          </a:p>
        </p:txBody>
      </p:sp>
      <p:sp>
        <p:nvSpPr>
          <p:cNvPr id="21" name="文本框 20"/>
          <p:cNvSpPr txBox="1"/>
          <p:nvPr/>
        </p:nvSpPr>
        <p:spPr>
          <a:xfrm>
            <a:off x="-179" y="4766020"/>
            <a:ext cx="9070848" cy="2091690"/>
          </a:xfrm>
          <a:prstGeom prst="rect">
            <a:avLst/>
          </a:prstGeom>
          <a:noFill/>
        </p:spPr>
        <p:txBody>
          <a:bodyPr wrap="square" rtlCol="0">
            <a:spAutoFit/>
            <a:scene3d>
              <a:camera prst="orthographicFront"/>
              <a:lightRig rig="threePt" dir="t"/>
            </a:scene3d>
          </a:bodyPr>
          <a:lstStyle/>
          <a:p>
            <a:pPr>
              <a:lnSpc>
                <a:spcPct val="250000"/>
              </a:lnSpc>
            </a:pPr>
            <a:r>
              <a:rPr lang="zh-CN" altLang="en-US" sz="2800" dirty="0" smtClean="0">
                <a:solidFill>
                  <a:srgbClr val="FF0000"/>
                </a:solidFill>
                <a:effectLst/>
                <a:cs typeface="+mn-ea"/>
                <a:sym typeface="+mn-lt"/>
              </a:rPr>
              <a:t>关键</a:t>
            </a:r>
            <a:r>
              <a:rPr lang="zh-CN" altLang="en-US" sz="2800" dirty="0">
                <a:solidFill>
                  <a:srgbClr val="FF0000"/>
                </a:solidFill>
                <a:effectLst/>
                <a:cs typeface="+mn-ea"/>
                <a:sym typeface="+mn-lt"/>
              </a:rPr>
              <a:t>技术获得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cs typeface="+mn-ea"/>
                <a:sym typeface="+mn-lt"/>
              </a:rPr>
              <a:t>陈维江</a:t>
            </a:r>
            <a:r>
              <a:rPr lang="zh-CN" altLang="en-US" sz="2000" kern="100" dirty="0">
                <a:solidFill>
                  <a:schemeClr val="bg2"/>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认定为先进水平</a:t>
            </a:r>
            <a:endParaRPr lang="zh-CN" altLang="en-US" sz="2000" dirty="0">
              <a:solidFill>
                <a:schemeClr val="bg2"/>
              </a:solidFill>
              <a:effectLst/>
              <a:cs typeface="+mn-ea"/>
              <a:sym typeface="+mn-lt"/>
            </a:endParaRPr>
          </a:p>
        </p:txBody>
      </p:sp>
      <p:pic>
        <p:nvPicPr>
          <p:cNvPr id="22" name="图片 21"/>
          <p:cNvPicPr>
            <a:picLocks noChangeAspect="1"/>
          </p:cNvPicPr>
          <p:nvPr/>
        </p:nvPicPr>
        <p:blipFill>
          <a:blip r:embed="rId3"/>
          <a:stretch>
            <a:fillRect/>
          </a:stretch>
        </p:blipFill>
        <p:spPr>
          <a:xfrm>
            <a:off x="7185632" y="1535284"/>
            <a:ext cx="2143519" cy="3787982"/>
          </a:xfrm>
          <a:prstGeom prst="rect">
            <a:avLst/>
          </a:prstGeom>
        </p:spPr>
      </p:pic>
      <p:sp>
        <p:nvSpPr>
          <p:cNvPr id="23" name="标题 6"/>
          <p:cNvSpPr txBox="1">
            <a:spLocks/>
          </p:cNvSpPr>
          <p:nvPr/>
        </p:nvSpPr>
        <p:spPr>
          <a:xfrm>
            <a:off x="255854"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endParaRPr lang="zh-CN" altLang="en-US" sz="3200" dirty="0">
              <a:cs typeface="+mn-ea"/>
              <a:sym typeface="+mn-lt"/>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rcRect b="8112"/>
          <a:stretch>
            <a:fillRect/>
          </a:stretch>
        </p:blipFill>
        <p:spPr>
          <a:xfrm>
            <a:off x="3346898" y="233929"/>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25" name="图片 4" descr="IMG_256"/>
          <p:cNvPicPr>
            <a:picLocks noChangeAspect="1"/>
          </p:cNvPicPr>
          <p:nvPr/>
        </p:nvPicPr>
        <p:blipFill>
          <a:blip r:embed="rId5"/>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3" descr="IMG_256"/>
          <p:cNvPicPr>
            <a:picLocks noChangeAspect="1"/>
          </p:cNvPicPr>
          <p:nvPr/>
        </p:nvPicPr>
        <p:blipFill>
          <a:blip r:embed="rId6"/>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7" name="图片 26"/>
          <p:cNvPicPr>
            <a:picLocks noChangeAspect="1"/>
          </p:cNvPicPr>
          <p:nvPr/>
        </p:nvPicPr>
        <p:blipFill>
          <a:blip r:embed="rId7"/>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28" name="图片 4" descr="IMG_256"/>
          <p:cNvPicPr>
            <a:picLocks noChangeAspect="1"/>
          </p:cNvPicPr>
          <p:nvPr/>
        </p:nvPicPr>
        <p:blipFill>
          <a:blip r:embed="rId5"/>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9" name="图片 28" descr="qxlarge-dsc-831D5B1451D3C5C93C0D8ABDA0699DCA"/>
          <p:cNvPicPr>
            <a:picLocks noChangeAspect="1"/>
          </p:cNvPicPr>
          <p:nvPr/>
        </p:nvPicPr>
        <p:blipFill>
          <a:blip r:embed="rId8"/>
          <a:stretch>
            <a:fillRect/>
          </a:stretch>
        </p:blipFill>
        <p:spPr>
          <a:xfrm>
            <a:off x="71755" y="3043555"/>
            <a:ext cx="3152140" cy="16973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961218" y="912157"/>
            <a:ext cx="2359025" cy="782996"/>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768043" y="912156"/>
            <a:ext cx="2359025" cy="78704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9062098" y="1229778"/>
            <a:ext cx="1764542" cy="446276"/>
          </a:xfrm>
          <a:prstGeom prst="rect">
            <a:avLst/>
          </a:prstGeom>
          <a:noFill/>
        </p:spPr>
        <p:txBody>
          <a:bodyPr wrap="square" rtlCol="0">
            <a:spAutoFit/>
          </a:bodyPr>
          <a:lstStyle/>
          <a:p>
            <a:r>
              <a:rPr lang="zh-CN" altLang="en-US" sz="2300" dirty="0">
                <a:solidFill>
                  <a:schemeClr val="bg2"/>
                </a:solidFill>
                <a:cs typeface="+mn-ea"/>
                <a:sym typeface="+mn-lt"/>
              </a:rPr>
              <a:t>卖巡检服务</a:t>
            </a:r>
          </a:p>
        </p:txBody>
      </p:sp>
      <p:sp>
        <p:nvSpPr>
          <p:cNvPr id="70" name="文本框 69"/>
          <p:cNvSpPr txBox="1"/>
          <p:nvPr/>
        </p:nvSpPr>
        <p:spPr>
          <a:xfrm>
            <a:off x="5362296" y="1229778"/>
            <a:ext cx="1721003" cy="446276"/>
          </a:xfrm>
          <a:prstGeom prst="rect">
            <a:avLst/>
          </a:prstGeom>
          <a:noFill/>
        </p:spPr>
        <p:txBody>
          <a:bodyPr wrap="square" rtlCol="0">
            <a:spAutoFit/>
          </a:bodyPr>
          <a:lstStyle/>
          <a:p>
            <a:r>
              <a:rPr lang="zh-CN" altLang="en-US" sz="2300" dirty="0">
                <a:solidFill>
                  <a:schemeClr val="bg2"/>
                </a:solidFill>
                <a:cs typeface="+mn-ea"/>
                <a:sym typeface="+mn-lt"/>
              </a:rPr>
              <a:t>卖接口使用</a:t>
            </a:r>
          </a:p>
        </p:txBody>
      </p:sp>
      <p:sp>
        <p:nvSpPr>
          <p:cNvPr id="71" name="文本框 70"/>
          <p:cNvSpPr txBox="1"/>
          <p:nvPr/>
        </p:nvSpPr>
        <p:spPr>
          <a:xfrm>
            <a:off x="1805494" y="627478"/>
            <a:ext cx="725983" cy="523220"/>
          </a:xfrm>
          <a:prstGeom prst="rect">
            <a:avLst/>
          </a:prstGeom>
          <a:noFill/>
        </p:spPr>
        <p:txBody>
          <a:bodyPr wrap="square" rtlCol="0">
            <a:spAutoFit/>
          </a:bodyPr>
          <a:lstStyle/>
          <a:p>
            <a:r>
              <a:rPr lang="en-US" altLang="zh-CN" sz="2800" b="1" dirty="0" smtClean="0">
                <a:solidFill>
                  <a:schemeClr val="bg2"/>
                </a:solidFill>
                <a:latin typeface="Broadway" panose="04040905080B02020502" pitchFamily="82" charset="0"/>
                <a:cs typeface="+mn-ea"/>
                <a:sym typeface="+mn-lt"/>
              </a:rPr>
              <a:t>01</a:t>
            </a:r>
            <a:endParaRPr lang="en-US" altLang="zh-CN" sz="2800" b="1" dirty="0">
              <a:solidFill>
                <a:schemeClr val="bg2"/>
              </a:solidFill>
              <a:latin typeface="Broadway" panose="04040905080B02020502" pitchFamily="82" charset="0"/>
              <a:cs typeface="+mn-ea"/>
              <a:sym typeface="+mn-lt"/>
            </a:endParaRPr>
          </a:p>
        </p:txBody>
      </p:sp>
      <p:sp>
        <p:nvSpPr>
          <p:cNvPr id="73" name="文本框 72"/>
          <p:cNvSpPr txBox="1"/>
          <p:nvPr/>
        </p:nvSpPr>
        <p:spPr>
          <a:xfrm>
            <a:off x="5816176" y="646131"/>
            <a:ext cx="730250" cy="52197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02</a:t>
            </a:r>
          </a:p>
        </p:txBody>
      </p:sp>
      <p:sp>
        <p:nvSpPr>
          <p:cNvPr id="3" name="矩形 2"/>
          <p:cNvSpPr/>
          <p:nvPr/>
        </p:nvSpPr>
        <p:spPr>
          <a:xfrm>
            <a:off x="8530278" y="1834215"/>
            <a:ext cx="2873013"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4769677" y="1834215"/>
            <a:ext cx="2795039"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2153193" y="6293383"/>
            <a:ext cx="7924705" cy="461665"/>
          </a:xfrm>
          <a:prstGeom prst="rect">
            <a:avLst/>
          </a:prstGeom>
          <a:noFill/>
        </p:spPr>
        <p:txBody>
          <a:bodyPr wrap="square" rtlCol="0">
            <a:spAutoFit/>
          </a:bodyPr>
          <a:lstStyle/>
          <a:p>
            <a:pPr algn="ctr"/>
            <a:r>
              <a:rPr lang="zh-CN" altLang="en-US" sz="2400" dirty="0">
                <a:solidFill>
                  <a:schemeClr val="bg2"/>
                </a:solidFill>
                <a:cs typeface="+mn-ea"/>
                <a:sym typeface="+mn-lt"/>
              </a:rPr>
              <a:t>基于解决方案，提供多种产品形式，面向不同客户需求</a:t>
            </a:r>
          </a:p>
        </p:txBody>
      </p:sp>
      <p:sp>
        <p:nvSpPr>
          <p:cNvPr id="7" name="标题 6"/>
          <p:cNvSpPr/>
          <p:nvPr/>
        </p:nvSpPr>
        <p:spPr>
          <a:xfrm>
            <a:off x="229869" y="144145"/>
            <a:ext cx="337456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产品矩阵与</a:t>
            </a:r>
            <a:r>
              <a:rPr lang="zh-CN" altLang="en-US" dirty="0">
                <a:latin typeface="+mn-lt"/>
                <a:ea typeface="+mn-ea"/>
                <a:cs typeface="+mn-ea"/>
                <a:sym typeface="+mn-lt"/>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2"/>
            </p:custDataLst>
          </p:nvPr>
        </p:nvSpPr>
        <p:spPr>
          <a:xfrm>
            <a:off x="8599790" y="1930154"/>
            <a:ext cx="2714167" cy="3820898"/>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700" spc="110" dirty="0">
                <a:solidFill>
                  <a:schemeClr val="bg1"/>
                </a:solidFill>
                <a:latin typeface="方正兰亭纤黑_GBK" panose="02000000000000000000" pitchFamily="2" charset="-122"/>
                <a:ea typeface="方正兰亭纤黑_GBK" panose="02000000000000000000" pitchFamily="2" charset="-122"/>
              </a:rPr>
              <a:t>为有需要的电网公司提供</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包月的巡检服务</a:t>
            </a:r>
            <a:r>
              <a:rPr lang="zh-CN" altLang="en-US" sz="1700" spc="110" dirty="0">
                <a:solidFill>
                  <a:schemeClr val="bg1"/>
                </a:solidFill>
                <a:latin typeface="方正兰亭纤黑_GBK" panose="02000000000000000000" pitchFamily="2" charset="-122"/>
                <a:ea typeface="方正兰亭纤黑_GBK" panose="02000000000000000000" pitchFamily="2" charset="-122"/>
              </a:rPr>
              <a:t>，公司人员到现场用本方案巡检，</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交付客户巡检报告</a:t>
            </a:r>
            <a:endParaRPr lang="zh-CN" altLang="en-US" sz="1700" spc="110" dirty="0">
              <a:solidFill>
                <a:schemeClr val="bg1"/>
              </a:solidFill>
              <a:latin typeface="方正兰亭纤黑_GBK" panose="02000000000000000000" pitchFamily="2" charset="-122"/>
              <a:ea typeface="方正兰亭纤黑_GBK" panose="02000000000000000000" pitchFamily="2" charset="-122"/>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根据实际，客户每次</a:t>
            </a:r>
            <a:r>
              <a:rPr lang="zh-CN" altLang="en-US" sz="1700" spc="110" dirty="0">
                <a:solidFill>
                  <a:schemeClr val="bg1"/>
                </a:solidFill>
                <a:latin typeface="方正兰亭纤黑_GBK" panose="02000000000000000000" pitchFamily="2" charset="-122"/>
                <a:ea typeface="方正兰亭纤黑_GBK" panose="02000000000000000000" pitchFamily="2" charset="-122"/>
                <a:sym typeface="+mn-ea"/>
              </a:rPr>
              <a:t>巡检长度大于</a:t>
            </a:r>
            <a:r>
              <a:rPr lang="en-US" altLang="zh-CN" sz="1700" spc="110" dirty="0">
                <a:solidFill>
                  <a:schemeClr val="bg1"/>
                </a:solidFill>
                <a:latin typeface="方正兰亭纤黑_GBK" panose="02000000000000000000" pitchFamily="2" charset="-122"/>
                <a:ea typeface="方正兰亭纤黑_GBK" panose="02000000000000000000" pitchFamily="2" charset="-122"/>
                <a:sym typeface="+mn-ea"/>
              </a:rPr>
              <a:t>30KM</a:t>
            </a:r>
            <a:r>
              <a:rPr lang="zh-CN" altLang="en-US" sz="1700" spc="110" dirty="0">
                <a:solidFill>
                  <a:schemeClr val="bg1"/>
                </a:solidFill>
                <a:latin typeface="方正兰亭纤黑_GBK" panose="02000000000000000000" pitchFamily="2" charset="-122"/>
                <a:ea typeface="方正兰亭纤黑_GBK" panose="02000000000000000000" pitchFamily="2" charset="-122"/>
                <a:sym typeface="+mn-ea"/>
              </a:rPr>
              <a:t>、</a:t>
            </a:r>
            <a:r>
              <a:rPr lang="zh-CN" altLang="en-US" sz="1700" spc="110" dirty="0">
                <a:solidFill>
                  <a:schemeClr val="bg1"/>
                </a:solidFill>
                <a:latin typeface="方正兰亭纤黑_GBK" panose="02000000000000000000" pitchFamily="2" charset="-122"/>
                <a:ea typeface="方正兰亭纤黑_GBK" panose="02000000000000000000" pitchFamily="2" charset="-122"/>
              </a:rPr>
              <a:t>每月进行一到两次巡检；故</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每月至少收入</a:t>
            </a:r>
            <a:r>
              <a:rPr lang="en-US" altLang="zh-CN" sz="1700" spc="110" dirty="0">
                <a:solidFill>
                  <a:schemeClr val="accent4"/>
                </a:solidFill>
                <a:latin typeface="方正兰亭纤黑_GBK" panose="02000000000000000000" pitchFamily="2" charset="-122"/>
                <a:ea typeface="方正兰亭纤黑_GBK" panose="02000000000000000000" pitchFamily="2" charset="-122"/>
              </a:rPr>
              <a:t>1560</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元</a:t>
            </a:r>
            <a:r>
              <a:rPr lang="zh-CN" altLang="en-US" sz="1700" spc="110" dirty="0">
                <a:solidFill>
                  <a:schemeClr val="bg1"/>
                </a:solidFill>
                <a:latin typeface="方正兰亭纤黑_GBK" panose="02000000000000000000" pitchFamily="2" charset="-122"/>
                <a:ea typeface="方正兰亭纤黑_GBK" panose="02000000000000000000" pitchFamily="2" charset="-122"/>
              </a:rPr>
              <a:t>，平均</a:t>
            </a:r>
            <a:r>
              <a:rPr lang="en-US" altLang="zh-CN" sz="1700" spc="110" dirty="0">
                <a:solidFill>
                  <a:schemeClr val="bg1"/>
                </a:solidFill>
                <a:latin typeface="方正兰亭纤黑_GBK" panose="02000000000000000000" pitchFamily="2" charset="-122"/>
                <a:ea typeface="方正兰亭纤黑_GBK" panose="02000000000000000000" pitchFamily="2" charset="-122"/>
              </a:rPr>
              <a:t>26</a:t>
            </a:r>
            <a:r>
              <a:rPr lang="zh-CN" altLang="en-US" sz="1700" spc="110" dirty="0">
                <a:solidFill>
                  <a:schemeClr val="bg1"/>
                </a:solidFill>
                <a:latin typeface="方正兰亭纤黑_GBK" panose="02000000000000000000" pitchFamily="2" charset="-122"/>
                <a:ea typeface="方正兰亭纤黑_GBK" panose="02000000000000000000" pitchFamily="2" charset="-122"/>
              </a:rPr>
              <a:t>元</a:t>
            </a:r>
            <a:r>
              <a:rPr lang="en-US" altLang="zh-CN" sz="1700" spc="110" dirty="0">
                <a:solidFill>
                  <a:schemeClr val="bg1"/>
                </a:solidFill>
                <a:latin typeface="方正兰亭纤黑_GBK" panose="02000000000000000000" pitchFamily="2" charset="-122"/>
                <a:ea typeface="方正兰亭纤黑_GBK" panose="02000000000000000000" pitchFamily="2" charset="-122"/>
              </a:rPr>
              <a:t>/km,</a:t>
            </a:r>
            <a:r>
              <a:rPr lang="zh-CN" altLang="en-US" sz="1700" spc="110" dirty="0">
                <a:solidFill>
                  <a:schemeClr val="bg1"/>
                </a:solidFill>
                <a:latin typeface="方正兰亭纤黑_GBK" panose="02000000000000000000" pitchFamily="2" charset="-122"/>
                <a:ea typeface="方正兰亭纤黑_GBK" panose="02000000000000000000" pitchFamily="2" charset="-122"/>
              </a:rPr>
              <a:t>成本为</a:t>
            </a:r>
            <a:r>
              <a:rPr lang="en-US" altLang="zh-CN" sz="1700" spc="110" dirty="0">
                <a:solidFill>
                  <a:schemeClr val="bg1"/>
                </a:solidFill>
                <a:latin typeface="方正兰亭纤黑_GBK" panose="02000000000000000000" pitchFamily="2" charset="-122"/>
                <a:ea typeface="方正兰亭纤黑_GBK" panose="02000000000000000000" pitchFamily="2" charset="-122"/>
              </a:rPr>
              <a:t>1000</a:t>
            </a:r>
            <a:r>
              <a:rPr lang="zh-CN" altLang="en-US" sz="1700" spc="110" dirty="0">
                <a:solidFill>
                  <a:schemeClr val="bg1"/>
                </a:solidFill>
                <a:latin typeface="方正兰亭纤黑_GBK" panose="02000000000000000000" pitchFamily="2" charset="-122"/>
                <a:ea typeface="方正兰亭纤黑_GBK" panose="02000000000000000000" pitchFamily="2" charset="-122"/>
              </a:rPr>
              <a:t>元，利润率为</a:t>
            </a:r>
            <a:r>
              <a:rPr lang="en-US" altLang="zh-CN" sz="1700" spc="110" dirty="0">
                <a:solidFill>
                  <a:schemeClr val="bg1"/>
                </a:solidFill>
                <a:latin typeface="方正兰亭纤黑_GBK" panose="02000000000000000000" pitchFamily="2" charset="-122"/>
                <a:ea typeface="方正兰亭纤黑_GBK" panose="02000000000000000000" pitchFamily="2" charset="-122"/>
              </a:rPr>
              <a:t>36%</a:t>
            </a:r>
            <a:endParaRPr lang="zh-CN" altLang="en-US" sz="1700" spc="110" dirty="0">
              <a:solidFill>
                <a:schemeClr val="bg1"/>
              </a:solidFill>
              <a:latin typeface="方正兰亭纤黑_GBK" panose="02000000000000000000" pitchFamily="2" charset="-122"/>
              <a:ea typeface="方正兰亭纤黑_GBK" panose="02000000000000000000" pitchFamily="2" charset="-122"/>
            </a:endParaRPr>
          </a:p>
        </p:txBody>
      </p:sp>
      <p:sp>
        <p:nvSpPr>
          <p:cNvPr id="75" name="矩形 74"/>
          <p:cNvSpPr/>
          <p:nvPr>
            <p:custDataLst>
              <p:tags r:id="rId3"/>
            </p:custDataLst>
          </p:nvPr>
        </p:nvSpPr>
        <p:spPr>
          <a:xfrm>
            <a:off x="4894417" y="1930154"/>
            <a:ext cx="2576830" cy="3723005"/>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开放系统</a:t>
            </a:r>
            <a:r>
              <a:rPr lang="en-US" altLang="zh-CN" sz="1700" spc="110" dirty="0">
                <a:solidFill>
                  <a:schemeClr val="bg1"/>
                </a:solidFill>
                <a:latin typeface="方正兰亭纤黑_GBK" panose="02000000000000000000" pitchFamily="2" charset="-122"/>
                <a:ea typeface="方正兰亭纤黑_GBK" panose="02000000000000000000" pitchFamily="2" charset="-122"/>
              </a:rPr>
              <a:t>API</a:t>
            </a:r>
            <a:r>
              <a:rPr lang="zh-CN" altLang="en-US" sz="1700" spc="110" dirty="0">
                <a:solidFill>
                  <a:schemeClr val="bg1"/>
                </a:solidFill>
                <a:latin typeface="方正兰亭纤黑_GBK" panose="02000000000000000000" pitchFamily="2" charset="-122"/>
                <a:ea typeface="方正兰亭纤黑_GBK" panose="02000000000000000000" pitchFamily="2" charset="-122"/>
              </a:rPr>
              <a:t>接口，允许电网公司或巡检领域友商</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接入我公司软件服务内容</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zh-CN" altLang="en-US" sz="1700" spc="110" dirty="0">
                <a:solidFill>
                  <a:schemeClr val="bg1"/>
                </a:solidFill>
                <a:latin typeface="方正兰亭纤黑_GBK" panose="02000000000000000000" pitchFamily="2" charset="-122"/>
                <a:ea typeface="方正兰亭纤黑_GBK" panose="02000000000000000000" pitchFamily="2" charset="-122"/>
                <a:sym typeface="+mn-ea"/>
              </a:rPr>
              <a:t>每小时收费</a:t>
            </a:r>
            <a:r>
              <a:rPr lang="en-US" altLang="zh-CN" sz="1700" spc="110" dirty="0">
                <a:solidFill>
                  <a:schemeClr val="bg1"/>
                </a:solidFill>
                <a:latin typeface="方正兰亭纤黑_GBK" panose="02000000000000000000" pitchFamily="2" charset="-122"/>
                <a:ea typeface="方正兰亭纤黑_GBK" panose="02000000000000000000" pitchFamily="2" charset="-122"/>
                <a:sym typeface="+mn-ea"/>
              </a:rPr>
              <a:t>16--36</a:t>
            </a:r>
            <a:r>
              <a:rPr lang="zh-CN" altLang="en-US" sz="1700" spc="110" dirty="0">
                <a:solidFill>
                  <a:schemeClr val="bg1"/>
                </a:solidFill>
                <a:latin typeface="方正兰亭纤黑_GBK" panose="02000000000000000000" pitchFamily="2" charset="-122"/>
                <a:ea typeface="方正兰亭纤黑_GBK" panose="02000000000000000000" pitchFamily="2" charset="-122"/>
                <a:sym typeface="+mn-ea"/>
              </a:rPr>
              <a:t>元</a:t>
            </a:r>
            <a:r>
              <a:rPr lang="zh-CN" altLang="en-US" sz="1700" spc="110" dirty="0" smtClean="0">
                <a:solidFill>
                  <a:schemeClr val="bg1"/>
                </a:solidFill>
                <a:latin typeface="方正兰亭纤黑_GBK" panose="02000000000000000000" pitchFamily="2" charset="-122"/>
                <a:ea typeface="方正兰亭纤黑_GBK" panose="02000000000000000000" pitchFamily="2" charset="-122"/>
                <a:sym typeface="+mn-ea"/>
              </a:rPr>
              <a:t>不等</a:t>
            </a:r>
            <a:endParaRPr lang="zh-CN" altLang="en-US" sz="1700" spc="110" dirty="0">
              <a:solidFill>
                <a:schemeClr val="bg1"/>
              </a:solidFill>
              <a:latin typeface="方正兰亭纤黑_GBK" panose="02000000000000000000" pitchFamily="2" charset="-122"/>
              <a:ea typeface="方正兰亭纤黑_GBK" panose="02000000000000000000" pitchFamily="2" charset="-122"/>
            </a:endParaRP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按服务的核心程度与使用时间收费，可提供包年包月或按次计费</a:t>
            </a:r>
          </a:p>
        </p:txBody>
      </p:sp>
      <p:grpSp>
        <p:nvGrpSpPr>
          <p:cNvPr id="77" name="组合 76"/>
          <p:cNvGrpSpPr/>
          <p:nvPr/>
        </p:nvGrpSpPr>
        <p:grpSpPr>
          <a:xfrm>
            <a:off x="986825" y="907116"/>
            <a:ext cx="2359025" cy="792086"/>
            <a:chOff x="912073" y="1301737"/>
            <a:chExt cx="2803779" cy="1790854"/>
          </a:xfrm>
        </p:grpSpPr>
        <p:grpSp>
          <p:nvGrpSpPr>
            <p:cNvPr id="78" name="Group 63"/>
            <p:cNvGrpSpPr/>
            <p:nvPr/>
          </p:nvGrpSpPr>
          <p:grpSpPr>
            <a:xfrm>
              <a:off x="912073" y="1311366"/>
              <a:ext cx="808352" cy="800100"/>
              <a:chOff x="3053268" y="4800600"/>
              <a:chExt cx="1616703" cy="1600200"/>
            </a:xfrm>
          </p:grpSpPr>
          <p:cxnSp>
            <p:nvCxnSpPr>
              <p:cNvPr id="8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oup 63"/>
            <p:cNvGrpSpPr/>
            <p:nvPr/>
          </p:nvGrpSpPr>
          <p:grpSpPr>
            <a:xfrm rot="5400000">
              <a:off x="2911626" y="1305863"/>
              <a:ext cx="808352" cy="800100"/>
              <a:chOff x="3053268" y="4800600"/>
              <a:chExt cx="1616703" cy="1600200"/>
            </a:xfrm>
          </p:grpSpPr>
          <p:cxnSp>
            <p:nvCxnSpPr>
              <p:cNvPr id="8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63"/>
            <p:cNvGrpSpPr/>
            <p:nvPr/>
          </p:nvGrpSpPr>
          <p:grpSpPr>
            <a:xfrm rot="5400000" flipH="1">
              <a:off x="2911626" y="2279210"/>
              <a:ext cx="808352" cy="800100"/>
              <a:chOff x="3053268" y="4800600"/>
              <a:chExt cx="1616703" cy="1600200"/>
            </a:xfrm>
          </p:grpSpPr>
          <p:cxnSp>
            <p:nvCxnSpPr>
              <p:cNvPr id="8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 63"/>
            <p:cNvGrpSpPr/>
            <p:nvPr/>
          </p:nvGrpSpPr>
          <p:grpSpPr>
            <a:xfrm rot="16200000">
              <a:off x="916199" y="2288365"/>
              <a:ext cx="808352" cy="800100"/>
              <a:chOff x="3053268" y="4800600"/>
              <a:chExt cx="1616703" cy="1600200"/>
            </a:xfrm>
          </p:grpSpPr>
          <p:cxnSp>
            <p:nvCxnSpPr>
              <p:cNvPr id="8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0" name="文本框 89"/>
          <p:cNvSpPr txBox="1"/>
          <p:nvPr/>
        </p:nvSpPr>
        <p:spPr>
          <a:xfrm>
            <a:off x="1212950" y="1229778"/>
            <a:ext cx="1859581" cy="446276"/>
          </a:xfrm>
          <a:prstGeom prst="rect">
            <a:avLst/>
          </a:prstGeom>
          <a:noFill/>
        </p:spPr>
        <p:txBody>
          <a:bodyPr wrap="square" rtlCol="0">
            <a:spAutoFit/>
          </a:bodyPr>
          <a:lstStyle/>
          <a:p>
            <a:r>
              <a:rPr lang="zh-CN" altLang="en-US" sz="2300" dirty="0">
                <a:solidFill>
                  <a:schemeClr val="bg2"/>
                </a:solidFill>
                <a:cs typeface="+mn-ea"/>
                <a:sym typeface="+mn-lt"/>
              </a:rPr>
              <a:t>卖解决方案</a:t>
            </a:r>
          </a:p>
        </p:txBody>
      </p:sp>
      <p:sp>
        <p:nvSpPr>
          <p:cNvPr id="91" name="文本框 90"/>
          <p:cNvSpPr txBox="1"/>
          <p:nvPr/>
        </p:nvSpPr>
        <p:spPr>
          <a:xfrm>
            <a:off x="9734195" y="646131"/>
            <a:ext cx="718593" cy="52322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03</a:t>
            </a:r>
          </a:p>
        </p:txBody>
      </p:sp>
      <p:sp>
        <p:nvSpPr>
          <p:cNvPr id="92" name="矩形 91"/>
          <p:cNvSpPr/>
          <p:nvPr/>
        </p:nvSpPr>
        <p:spPr>
          <a:xfrm>
            <a:off x="776365" y="1834215"/>
            <a:ext cx="2835825"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矩形 92"/>
          <p:cNvSpPr/>
          <p:nvPr>
            <p:custDataLst>
              <p:tags r:id="rId4"/>
            </p:custDataLst>
          </p:nvPr>
        </p:nvSpPr>
        <p:spPr>
          <a:xfrm>
            <a:off x="863149" y="2245014"/>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700" spc="110" dirty="0">
                <a:solidFill>
                  <a:schemeClr val="bg1"/>
                </a:solidFill>
                <a:latin typeface="方正兰亭纤黑_GBK" panose="02000000000000000000" pitchFamily="2" charset="-122"/>
                <a:ea typeface="方正兰亭纤黑_GBK" panose="02000000000000000000" pitchFamily="2" charset="-122"/>
              </a:rPr>
              <a:t>通过直接或者分销商代理渠道</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销售整套解决方案</a:t>
            </a:r>
            <a:r>
              <a:rPr lang="zh-CN" altLang="en-US" sz="1700" spc="110" dirty="0">
                <a:solidFill>
                  <a:schemeClr val="bg1"/>
                </a:solidFill>
                <a:latin typeface="方正兰亭纤黑_GBK" panose="02000000000000000000" pitchFamily="2" charset="-122"/>
                <a:ea typeface="方正兰亭纤黑_GBK" panose="02000000000000000000" pitchFamily="2" charset="-122"/>
                <a:sym typeface="+mn-ea"/>
              </a:rPr>
              <a:t>，打包到无人机每架</a:t>
            </a:r>
            <a:r>
              <a:rPr lang="en-US" altLang="zh-CN" sz="1700" spc="110" dirty="0">
                <a:solidFill>
                  <a:schemeClr val="bg1"/>
                </a:solidFill>
                <a:latin typeface="方正兰亭纤黑_GBK" panose="02000000000000000000" pitchFamily="2" charset="-122"/>
                <a:ea typeface="方正兰亭纤黑_GBK" panose="02000000000000000000" pitchFamily="2" charset="-122"/>
                <a:sym typeface="+mn-ea"/>
              </a:rPr>
              <a:t>10</a:t>
            </a:r>
            <a:r>
              <a:rPr lang="zh-CN" altLang="en-US" sz="1700" spc="110" dirty="0" smtClean="0">
                <a:solidFill>
                  <a:schemeClr val="bg1"/>
                </a:solidFill>
                <a:latin typeface="方正兰亭纤黑_GBK" panose="02000000000000000000" pitchFamily="2" charset="-122"/>
                <a:ea typeface="方正兰亭纤黑_GBK" panose="02000000000000000000" pitchFamily="2" charset="-122"/>
                <a:sym typeface="+mn-ea"/>
              </a:rPr>
              <a:t>万元</a:t>
            </a:r>
            <a:endParaRPr lang="en-US" altLang="zh-CN" sz="1700" spc="110" dirty="0">
              <a:solidFill>
                <a:schemeClr val="bg1"/>
              </a:solidFill>
              <a:latin typeface="方正兰亭纤黑_GBK" panose="02000000000000000000" pitchFamily="2" charset="-122"/>
              <a:ea typeface="方正兰亭纤黑_GBK" panose="02000000000000000000" pitchFamily="2" charset="-122"/>
              <a:sym typeface="+mn-ea"/>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700" spc="110" dirty="0" smtClean="0">
                <a:solidFill>
                  <a:schemeClr val="bg1"/>
                </a:solidFill>
                <a:latin typeface="方正兰亭纤黑_GBK" panose="02000000000000000000" pitchFamily="2" charset="-122"/>
                <a:ea typeface="方正兰亭纤黑_GBK" panose="02000000000000000000" pitchFamily="2" charset="-122"/>
              </a:rPr>
              <a:t>整体</a:t>
            </a:r>
            <a:r>
              <a:rPr lang="zh-CN" altLang="en-US" sz="1700" spc="110" dirty="0">
                <a:solidFill>
                  <a:schemeClr val="bg1"/>
                </a:solidFill>
                <a:latin typeface="方正兰亭纤黑_GBK" panose="02000000000000000000" pitchFamily="2" charset="-122"/>
                <a:ea typeface="方正兰亭纤黑_GBK" panose="02000000000000000000" pitchFamily="2" charset="-122"/>
              </a:rPr>
              <a:t>成本随方案内无人机架数增加而增加，故将方案内软件硬件</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售价折算到每架无人机</a:t>
            </a:r>
            <a:r>
              <a:rPr lang="zh-CN" altLang="en-US" sz="1700" spc="110" dirty="0">
                <a:solidFill>
                  <a:schemeClr val="bg1"/>
                </a:solidFill>
                <a:latin typeface="方正兰亭纤黑_GBK" panose="02000000000000000000" pitchFamily="2" charset="-122"/>
                <a:ea typeface="方正兰亭纤黑_GBK" panose="02000000000000000000" pitchFamily="2" charset="-122"/>
              </a:rPr>
              <a:t>出售</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PA" val="v5.2.10"/>
  <p:tag name="RESOURCELIBID_ANIM" val="505"/>
</p:tagLst>
</file>

<file path=ppt/tags/tag164.xml><?xml version="1.0" encoding="utf-8"?>
<p:tagLst xmlns:a="http://schemas.openxmlformats.org/drawingml/2006/main" xmlns:r="http://schemas.openxmlformats.org/officeDocument/2006/relationships" xmlns:p="http://schemas.openxmlformats.org/presentationml/2006/main">
  <p:tag name="PA" val="v5.2.10"/>
  <p:tag name="RESOURCELIBID_ANIM" val="505"/>
</p:tagLst>
</file>

<file path=ppt/tags/tag165.xml><?xml version="1.0" encoding="utf-8"?>
<p:tagLst xmlns:a="http://schemas.openxmlformats.org/drawingml/2006/main" xmlns:r="http://schemas.openxmlformats.org/officeDocument/2006/relationships" xmlns:p="http://schemas.openxmlformats.org/presentationml/2006/main">
  <p:tag name="PA" val="v5.2.10"/>
</p:tagLst>
</file>

<file path=ppt/tags/tag166.xml><?xml version="1.0" encoding="utf-8"?>
<p:tagLst xmlns:a="http://schemas.openxmlformats.org/drawingml/2006/main" xmlns:r="http://schemas.openxmlformats.org/officeDocument/2006/relationships" xmlns:p="http://schemas.openxmlformats.org/presentationml/2006/main">
  <p:tag name="PA" val="v5.2.10"/>
</p:tagLst>
</file>

<file path=ppt/tags/tag167.xml><?xml version="1.0" encoding="utf-8"?>
<p:tagLst xmlns:a="http://schemas.openxmlformats.org/drawingml/2006/main" xmlns:r="http://schemas.openxmlformats.org/officeDocument/2006/relationships" xmlns:p="http://schemas.openxmlformats.org/presentationml/2006/main">
  <p:tag name="PA" val="v5.2.10"/>
</p:tagLst>
</file>

<file path=ppt/tags/tag168.xml><?xml version="1.0" encoding="utf-8"?>
<p:tagLst xmlns:a="http://schemas.openxmlformats.org/drawingml/2006/main" xmlns:r="http://schemas.openxmlformats.org/officeDocument/2006/relationships" xmlns:p="http://schemas.openxmlformats.org/presentationml/2006/main">
  <p:tag name="PA" val="v5.2.10"/>
</p:tagLst>
</file>

<file path=ppt/tags/tag169.xml><?xml version="1.0" encoding="utf-8"?>
<p:tagLst xmlns:a="http://schemas.openxmlformats.org/drawingml/2006/main" xmlns:r="http://schemas.openxmlformats.org/officeDocument/2006/relationships" xmlns:p="http://schemas.openxmlformats.org/presentationml/2006/main">
  <p:tag name="PA" val="v5.2.1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PA" val="v5.2.10"/>
</p:tagLst>
</file>

<file path=ppt/tags/tag171.xml><?xml version="1.0" encoding="utf-8"?>
<p:tagLst xmlns:a="http://schemas.openxmlformats.org/drawingml/2006/main" xmlns:r="http://schemas.openxmlformats.org/officeDocument/2006/relationships" xmlns:p="http://schemas.openxmlformats.org/presentationml/2006/main">
  <p:tag name="PA" val="v5.2.10"/>
</p:tagLst>
</file>

<file path=ppt/tags/tag172.xml><?xml version="1.0" encoding="utf-8"?>
<p:tagLst xmlns:a="http://schemas.openxmlformats.org/drawingml/2006/main" xmlns:r="http://schemas.openxmlformats.org/officeDocument/2006/relationships" xmlns:p="http://schemas.openxmlformats.org/presentationml/2006/main">
  <p:tag name="PA" val="v5.2.10"/>
</p:tagLst>
</file>

<file path=ppt/tags/tag173.xml><?xml version="1.0" encoding="utf-8"?>
<p:tagLst xmlns:a="http://schemas.openxmlformats.org/drawingml/2006/main" xmlns:r="http://schemas.openxmlformats.org/officeDocument/2006/relationships" xmlns:p="http://schemas.openxmlformats.org/presentationml/2006/main">
  <p:tag name="PA" val="v5.2.10"/>
</p:tagLst>
</file>

<file path=ppt/tags/tag174.xml><?xml version="1.0" encoding="utf-8"?>
<p:tagLst xmlns:a="http://schemas.openxmlformats.org/drawingml/2006/main" xmlns:r="http://schemas.openxmlformats.org/officeDocument/2006/relationships" xmlns:p="http://schemas.openxmlformats.org/presentationml/2006/main">
  <p:tag name="PA" val="v5.2.10"/>
</p:tagLst>
</file>

<file path=ppt/tags/tag17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 name="PA" val="v5.2.10"/>
</p:tagLst>
</file>

<file path=ppt/tags/tag176.xml><?xml version="1.0" encoding="utf-8"?>
<p:tagLst xmlns:a="http://schemas.openxmlformats.org/drawingml/2006/main" xmlns:r="http://schemas.openxmlformats.org/officeDocument/2006/relationships" xmlns:p="http://schemas.openxmlformats.org/presentationml/2006/main">
  <p:tag name="PA" val="v5.2.10"/>
</p:tagLst>
</file>

<file path=ppt/tags/tag177.xml><?xml version="1.0" encoding="utf-8"?>
<p:tagLst xmlns:a="http://schemas.openxmlformats.org/drawingml/2006/main" xmlns:r="http://schemas.openxmlformats.org/officeDocument/2006/relationships" xmlns:p="http://schemas.openxmlformats.org/presentationml/2006/main">
  <p:tag name="PA" val="v5.2.10"/>
</p:tagLst>
</file>

<file path=ppt/tags/tag178.xml><?xml version="1.0" encoding="utf-8"?>
<p:tagLst xmlns:a="http://schemas.openxmlformats.org/drawingml/2006/main" xmlns:r="http://schemas.openxmlformats.org/officeDocument/2006/relationships" xmlns:p="http://schemas.openxmlformats.org/presentationml/2006/main">
  <p:tag name="PA" val="v5.2.10"/>
</p:tagLst>
</file>

<file path=ppt/tags/tag179.xml><?xml version="1.0" encoding="utf-8"?>
<p:tagLst xmlns:a="http://schemas.openxmlformats.org/drawingml/2006/main" xmlns:r="http://schemas.openxmlformats.org/officeDocument/2006/relationships" xmlns:p="http://schemas.openxmlformats.org/presentationml/2006/main">
  <p:tag name="PA" val="v5.2.1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PA" val="v5.2.10"/>
</p:tagLst>
</file>

<file path=ppt/tags/tag181.xml><?xml version="1.0" encoding="utf-8"?>
<p:tagLst xmlns:a="http://schemas.openxmlformats.org/drawingml/2006/main" xmlns:r="http://schemas.openxmlformats.org/officeDocument/2006/relationships" xmlns:p="http://schemas.openxmlformats.org/presentationml/2006/main">
  <p:tag name="PA" val="v5.2.10"/>
</p:tagLst>
</file>

<file path=ppt/tags/tag182.xml><?xml version="1.0" encoding="utf-8"?>
<p:tagLst xmlns:a="http://schemas.openxmlformats.org/drawingml/2006/main" xmlns:r="http://schemas.openxmlformats.org/officeDocument/2006/relationships" xmlns:p="http://schemas.openxmlformats.org/presentationml/2006/main">
  <p:tag name="PA" val="v5.2.10"/>
</p:tagLst>
</file>

<file path=ppt/tags/tag183.xml><?xml version="1.0" encoding="utf-8"?>
<p:tagLst xmlns:a="http://schemas.openxmlformats.org/drawingml/2006/main" xmlns:r="http://schemas.openxmlformats.org/officeDocument/2006/relationships" xmlns:p="http://schemas.openxmlformats.org/presentationml/2006/main">
  <p:tag name="PA" val="v5.2.10"/>
</p:tagLst>
</file>

<file path=ppt/tags/tag184.xml><?xml version="1.0" encoding="utf-8"?>
<p:tagLst xmlns:a="http://schemas.openxmlformats.org/drawingml/2006/main" xmlns:r="http://schemas.openxmlformats.org/officeDocument/2006/relationships" xmlns:p="http://schemas.openxmlformats.org/presentationml/2006/main">
  <p:tag name="PA" val="v5.2.10"/>
</p:tagLst>
</file>

<file path=ppt/tags/tag185.xml><?xml version="1.0" encoding="utf-8"?>
<p:tagLst xmlns:a="http://schemas.openxmlformats.org/drawingml/2006/main" xmlns:r="http://schemas.openxmlformats.org/officeDocument/2006/relationships" xmlns:p="http://schemas.openxmlformats.org/presentationml/2006/main">
  <p:tag name="PA" val="v5.2.10"/>
</p:tagLst>
</file>

<file path=ppt/tags/tag186.xml><?xml version="1.0" encoding="utf-8"?>
<p:tagLst xmlns:a="http://schemas.openxmlformats.org/drawingml/2006/main" xmlns:r="http://schemas.openxmlformats.org/officeDocument/2006/relationships" xmlns:p="http://schemas.openxmlformats.org/presentationml/2006/main">
  <p:tag name="PA" val="v5.2.10"/>
</p:tagLst>
</file>

<file path=ppt/tags/tag187.xml><?xml version="1.0" encoding="utf-8"?>
<p:tagLst xmlns:a="http://schemas.openxmlformats.org/drawingml/2006/main" xmlns:r="http://schemas.openxmlformats.org/officeDocument/2006/relationships" xmlns:p="http://schemas.openxmlformats.org/presentationml/2006/main">
  <p:tag name="PA" val="v5.2.10"/>
</p:tagLst>
</file>

<file path=ppt/tags/tag188.xml><?xml version="1.0" encoding="utf-8"?>
<p:tagLst xmlns:a="http://schemas.openxmlformats.org/drawingml/2006/main" xmlns:r="http://schemas.openxmlformats.org/officeDocument/2006/relationships" xmlns:p="http://schemas.openxmlformats.org/presentationml/2006/main">
  <p:tag name="PA" val="v5.2.10"/>
</p:tagLst>
</file>

<file path=ppt/tags/tag189.xml><?xml version="1.0" encoding="utf-8"?>
<p:tagLst xmlns:a="http://schemas.openxmlformats.org/drawingml/2006/main" xmlns:r="http://schemas.openxmlformats.org/officeDocument/2006/relationships" xmlns:p="http://schemas.openxmlformats.org/presentationml/2006/main">
  <p:tag name="PA" val="v5.2.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PA" val="v5.2.10"/>
</p:tagLst>
</file>

<file path=ppt/tags/tag191.xml><?xml version="1.0" encoding="utf-8"?>
<p:tagLst xmlns:a="http://schemas.openxmlformats.org/drawingml/2006/main" xmlns:r="http://schemas.openxmlformats.org/officeDocument/2006/relationships" xmlns:p="http://schemas.openxmlformats.org/presentationml/2006/main">
  <p:tag name="PA" val="v5.2.10"/>
</p:tagLst>
</file>

<file path=ppt/tags/tag192.xml><?xml version="1.0" encoding="utf-8"?>
<p:tagLst xmlns:a="http://schemas.openxmlformats.org/drawingml/2006/main" xmlns:r="http://schemas.openxmlformats.org/officeDocument/2006/relationships" xmlns:p="http://schemas.openxmlformats.org/presentationml/2006/main">
  <p:tag name="PA" val="v5.2.10"/>
</p:tagLst>
</file>

<file path=ppt/tags/tag193.xml><?xml version="1.0" encoding="utf-8"?>
<p:tagLst xmlns:a="http://schemas.openxmlformats.org/drawingml/2006/main" xmlns:r="http://schemas.openxmlformats.org/officeDocument/2006/relationships" xmlns:p="http://schemas.openxmlformats.org/presentationml/2006/main">
  <p:tag name="PA" val="v5.2.10"/>
</p:tagLst>
</file>

<file path=ppt/tags/tag194.xml><?xml version="1.0" encoding="utf-8"?>
<p:tagLst xmlns:a="http://schemas.openxmlformats.org/drawingml/2006/main" xmlns:r="http://schemas.openxmlformats.org/officeDocument/2006/relationships" xmlns:p="http://schemas.openxmlformats.org/presentationml/2006/main">
  <p:tag name="REFSHAPE" val="588354716"/>
</p:tagLst>
</file>

<file path=ppt/tags/tag195.xml><?xml version="1.0" encoding="utf-8"?>
<p:tagLst xmlns:a="http://schemas.openxmlformats.org/drawingml/2006/main" xmlns:r="http://schemas.openxmlformats.org/officeDocument/2006/relationships" xmlns:p="http://schemas.openxmlformats.org/presentationml/2006/main">
  <p:tag name="REFSHAPE" val="588356484"/>
</p:tagLst>
</file>

<file path=ppt/tags/tag196.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3.xml><?xml version="1.0" encoding="utf-8"?>
<p:tagLst xmlns:a="http://schemas.openxmlformats.org/drawingml/2006/main" xmlns:r="http://schemas.openxmlformats.org/officeDocument/2006/relationships" xmlns:p="http://schemas.openxmlformats.org/presentationml/2006/main">
  <p:tag name="PA" val="v5.2.10"/>
</p:tagLst>
</file>

<file path=ppt/tags/tag204.xml><?xml version="1.0" encoding="utf-8"?>
<p:tagLst xmlns:a="http://schemas.openxmlformats.org/drawingml/2006/main" xmlns:r="http://schemas.openxmlformats.org/officeDocument/2006/relationships" xmlns:p="http://schemas.openxmlformats.org/presentationml/2006/main">
  <p:tag name="PA" val="v5.2.10"/>
</p:tagLst>
</file>

<file path=ppt/tags/tag205.xml><?xml version="1.0" encoding="utf-8"?>
<p:tagLst xmlns:a="http://schemas.openxmlformats.org/drawingml/2006/main" xmlns:r="http://schemas.openxmlformats.org/officeDocument/2006/relationships" xmlns:p="http://schemas.openxmlformats.org/presentationml/2006/main">
  <p:tag name="PA" val="v5.2.10"/>
</p:tagLst>
</file>

<file path=ppt/tags/tag206.xml><?xml version="1.0" encoding="utf-8"?>
<p:tagLst xmlns:a="http://schemas.openxmlformats.org/drawingml/2006/main" xmlns:r="http://schemas.openxmlformats.org/officeDocument/2006/relationships" xmlns:p="http://schemas.openxmlformats.org/presentationml/2006/main">
  <p:tag name="PA" val="v5.2.10"/>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211.xml><?xml version="1.0" encoding="utf-8"?>
<p:tagLst xmlns:a="http://schemas.openxmlformats.org/drawingml/2006/main" xmlns:r="http://schemas.openxmlformats.org/officeDocument/2006/relationships" xmlns:p="http://schemas.openxmlformats.org/presentationml/2006/main">
  <p:tag name="PA" val="v5.2.10"/>
</p:tagLst>
</file>

<file path=ppt/tags/tag212.xml><?xml version="1.0" encoding="utf-8"?>
<p:tagLst xmlns:a="http://schemas.openxmlformats.org/drawingml/2006/main" xmlns:r="http://schemas.openxmlformats.org/officeDocument/2006/relationships" xmlns:p="http://schemas.openxmlformats.org/presentationml/2006/main">
  <p:tag name="PA" val="v5.2.10"/>
</p:tagLst>
</file>

<file path=ppt/tags/tag213.xml><?xml version="1.0" encoding="utf-8"?>
<p:tagLst xmlns:a="http://schemas.openxmlformats.org/drawingml/2006/main" xmlns:r="http://schemas.openxmlformats.org/officeDocument/2006/relationships" xmlns:p="http://schemas.openxmlformats.org/presentationml/2006/main">
  <p:tag name="PA" val="v5.2.10"/>
</p:tagLst>
</file>

<file path=ppt/tags/tag214.xml><?xml version="1.0" encoding="utf-8"?>
<p:tagLst xmlns:a="http://schemas.openxmlformats.org/drawingml/2006/main" xmlns:r="http://schemas.openxmlformats.org/officeDocument/2006/relationships" xmlns:p="http://schemas.openxmlformats.org/presentationml/2006/main">
  <p:tag name="PA" val="v5.2.10"/>
</p:tagLst>
</file>

<file path=ppt/tags/tag215.xml><?xml version="1.0" encoding="utf-8"?>
<p:tagLst xmlns:a="http://schemas.openxmlformats.org/drawingml/2006/main" xmlns:r="http://schemas.openxmlformats.org/officeDocument/2006/relationships" xmlns:p="http://schemas.openxmlformats.org/presentationml/2006/main">
  <p:tag name="PA" val="v5.2.10"/>
</p:tagLst>
</file>

<file path=ppt/tags/tag21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5043_1*l_h_f*1_1_1"/>
  <p:tag name="KSO_WM_TEMPLATE_CATEGORY" val="diagram"/>
  <p:tag name="KSO_WM_TEMPLATE_INDEX" val="20165043"/>
  <p:tag name="KSO_WM_UNIT_LAYERLEVEL" val="1_1_1"/>
  <p:tag name="KSO_WM_TAG_VERSION" val="1.0"/>
  <p:tag name="KSO_WM_BEAUTIFY_FLAG" val="#wm#"/>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heme/theme1.xml><?xml version="1.0" encoding="utf-8"?>
<a:theme xmlns:a="http://schemas.openxmlformats.org/drawingml/2006/main" name="Office 主题​​">
  <a:themeElements>
    <a:clrScheme name="自定义 1">
      <a:dk1>
        <a:srgbClr val="000000"/>
      </a:dk1>
      <a:lt1>
        <a:srgbClr val="FFFFFF"/>
      </a:lt1>
      <a:dk2>
        <a:srgbClr val="0F1423"/>
      </a:dk2>
      <a:lt2>
        <a:srgbClr val="FFFFFF"/>
      </a:lt2>
      <a:accent1>
        <a:srgbClr val="6096E6"/>
      </a:accent1>
      <a:accent2>
        <a:srgbClr val="1DA6B9"/>
      </a:accent2>
      <a:accent3>
        <a:srgbClr val="56CA95"/>
      </a:accent3>
      <a:accent4>
        <a:srgbClr val="E5723A"/>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3904</TotalTime>
  <Words>2498</Words>
  <Application>Microsoft Office PowerPoint</Application>
  <PresentationFormat>宽屏</PresentationFormat>
  <Paragraphs>316</Paragraphs>
  <Slides>22</Slides>
  <Notes>22</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22</vt:i4>
      </vt:variant>
    </vt:vector>
  </HeadingPairs>
  <TitlesOfParts>
    <vt:vector size="34" baseType="lpstr">
      <vt:lpstr>Calibri</vt:lpstr>
      <vt:lpstr>Broadway</vt:lpstr>
      <vt:lpstr>方正仿宋_GB2312</vt:lpstr>
      <vt:lpstr>微软雅黑</vt:lpstr>
      <vt:lpstr>Arial</vt:lpstr>
      <vt:lpstr>楷体</vt:lpstr>
      <vt:lpstr>方正兰亭纤黑_GBK</vt:lpstr>
      <vt:lpstr>Wingdings</vt:lpstr>
      <vt:lpstr>宋体</vt:lpstr>
      <vt:lpstr>Office 主题​​</vt:lpstr>
      <vt:lpstr>1_空白设计模板</vt:lpstr>
      <vt:lpstr>2_空白设计模板</vt:lpstr>
      <vt:lpstr>PowerPoint 演示文稿</vt:lpstr>
      <vt:lpstr> 宏观趋势</vt:lpstr>
      <vt:lpstr>巡检行业痛点</vt:lpstr>
      <vt:lpstr>空白演示</vt:lpstr>
      <vt:lpstr>解决方案 方案架构</vt:lpstr>
      <vt:lpstr>先进技术</vt:lpstr>
      <vt:lpstr>流程化体验</vt:lpstr>
      <vt:lpstr>技术成果</vt:lpstr>
      <vt:lpstr>PowerPoint 演示文稿</vt:lpstr>
      <vt:lpstr>商业模式</vt:lpstr>
      <vt:lpstr>市场预估</vt:lpstr>
      <vt:lpstr>分段市场渗透</vt:lpstr>
      <vt:lpstr>分段市场渗透</vt:lpstr>
      <vt:lpstr>分段市场渗透</vt:lpstr>
      <vt:lpstr>PowerPoint 演示文稿</vt:lpstr>
      <vt:lpstr> 团队成员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1476</cp:revision>
  <dcterms:created xsi:type="dcterms:W3CDTF">2019-06-19T02:08:00Z</dcterms:created>
  <dcterms:modified xsi:type="dcterms:W3CDTF">2020-08-11T15:42:04Z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